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4" r:id="rId1"/>
  </p:sldMasterIdLst>
  <p:notesMasterIdLst>
    <p:notesMasterId r:id="rId16"/>
  </p:notesMasterIdLst>
  <p:sldIdLst>
    <p:sldId id="266" r:id="rId2"/>
    <p:sldId id="260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83" r:id="rId11"/>
    <p:sldId id="284" r:id="rId12"/>
    <p:sldId id="279" r:id="rId13"/>
    <p:sldId id="285" r:id="rId14"/>
    <p:sldId id="281" r:id="rId15"/>
  </p:sldIdLst>
  <p:sldSz cx="17340263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A02"/>
    <a:srgbClr val="01FF2B"/>
    <a:srgbClr val="20E029"/>
    <a:srgbClr val="009999"/>
    <a:srgbClr val="FF33CC"/>
    <a:srgbClr val="E7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812FC-B615-430A-894A-8ACFCC76E8FB}" v="1" dt="2021-12-04T20:40:37.1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6" autoAdjust="0"/>
    <p:restoredTop sz="94660"/>
  </p:normalViewPr>
  <p:slideViewPr>
    <p:cSldViewPr>
      <p:cViewPr varScale="1">
        <p:scale>
          <a:sx n="57" d="100"/>
          <a:sy n="57" d="100"/>
        </p:scale>
        <p:origin x="835" y="67"/>
      </p:cViewPr>
      <p:guideLst>
        <p:guide orient="horz" pos="28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BURN  Simon" userId="ef43941f-fa06-4022-b66f-55770c35b490" providerId="ADAL" clId="{3E2812FC-B615-430A-894A-8ACFCC76E8FB}"/>
    <pc:docChg chg="undo custSel modSld">
      <pc:chgData name="WHITBURN  Simon" userId="ef43941f-fa06-4022-b66f-55770c35b490" providerId="ADAL" clId="{3E2812FC-B615-430A-894A-8ACFCC76E8FB}" dt="2021-12-04T20:40:37.188" v="46"/>
      <pc:docMkLst>
        <pc:docMk/>
      </pc:docMkLst>
      <pc:sldChg chg="modSp mod">
        <pc:chgData name="WHITBURN  Simon" userId="ef43941f-fa06-4022-b66f-55770c35b490" providerId="ADAL" clId="{3E2812FC-B615-430A-894A-8ACFCC76E8FB}" dt="2021-12-04T20:31:34.366" v="43" actId="1036"/>
        <pc:sldMkLst>
          <pc:docMk/>
          <pc:sldMk cId="1638181148" sldId="272"/>
        </pc:sldMkLst>
        <pc:spChg chg="mod">
          <ac:chgData name="WHITBURN  Simon" userId="ef43941f-fa06-4022-b66f-55770c35b490" providerId="ADAL" clId="{3E2812FC-B615-430A-894A-8ACFCC76E8FB}" dt="2021-12-04T20:31:34.366" v="43" actId="1036"/>
          <ac:spMkLst>
            <pc:docMk/>
            <pc:sldMk cId="1638181148" sldId="272"/>
            <ac:spMk id="3" creationId="{00000000-0000-0000-0000-000000000000}"/>
          </ac:spMkLst>
        </pc:spChg>
      </pc:sldChg>
      <pc:sldChg chg="addSp delSp modSp mod">
        <pc:chgData name="WHITBURN  Simon" userId="ef43941f-fa06-4022-b66f-55770c35b490" providerId="ADAL" clId="{3E2812FC-B615-430A-894A-8ACFCC76E8FB}" dt="2021-12-04T20:40:37.188" v="46"/>
        <pc:sldMkLst>
          <pc:docMk/>
          <pc:sldMk cId="1079728302" sldId="273"/>
        </pc:sldMkLst>
        <pc:spChg chg="add del mod">
          <ac:chgData name="WHITBURN  Simon" userId="ef43941f-fa06-4022-b66f-55770c35b490" providerId="ADAL" clId="{3E2812FC-B615-430A-894A-8ACFCC76E8FB}" dt="2021-12-04T20:40:36.682" v="45" actId="478"/>
          <ac:spMkLst>
            <pc:docMk/>
            <pc:sldMk cId="1079728302" sldId="273"/>
            <ac:spMk id="5" creationId="{4DDF9E01-9602-495D-AAFF-5950A7D38F6B}"/>
          </ac:spMkLst>
        </pc:spChg>
        <pc:spChg chg="del">
          <ac:chgData name="WHITBURN  Simon" userId="ef43941f-fa06-4022-b66f-55770c35b490" providerId="ADAL" clId="{3E2812FC-B615-430A-894A-8ACFCC76E8FB}" dt="2021-12-04T20:40:33.663" v="44" actId="478"/>
          <ac:spMkLst>
            <pc:docMk/>
            <pc:sldMk cId="1079728302" sldId="273"/>
            <ac:spMk id="14" creationId="{00000000-0000-0000-0000-000000000000}"/>
          </ac:spMkLst>
        </pc:spChg>
        <pc:spChg chg="add mod">
          <ac:chgData name="WHITBURN  Simon" userId="ef43941f-fa06-4022-b66f-55770c35b490" providerId="ADAL" clId="{3E2812FC-B615-430A-894A-8ACFCC76E8FB}" dt="2021-12-04T20:40:37.188" v="46"/>
          <ac:spMkLst>
            <pc:docMk/>
            <pc:sldMk cId="1079728302" sldId="273"/>
            <ac:spMk id="16" creationId="{D64EDBED-72E9-4332-9784-92E8BD304E97}"/>
          </ac:spMkLst>
        </pc:spChg>
      </pc:sldChg>
      <pc:sldChg chg="modSp mod">
        <pc:chgData name="WHITBURN  Simon" userId="ef43941f-fa06-4022-b66f-55770c35b490" providerId="ADAL" clId="{3E2812FC-B615-430A-894A-8ACFCC76E8FB}" dt="2021-12-04T19:46:21.344" v="2" actId="20577"/>
        <pc:sldMkLst>
          <pc:docMk/>
          <pc:sldMk cId="2394530487" sldId="279"/>
        </pc:sldMkLst>
        <pc:spChg chg="mod">
          <ac:chgData name="WHITBURN  Simon" userId="ef43941f-fa06-4022-b66f-55770c35b490" providerId="ADAL" clId="{3E2812FC-B615-430A-894A-8ACFCC76E8FB}" dt="2021-12-04T19:46:21.344" v="2" actId="20577"/>
          <ac:spMkLst>
            <pc:docMk/>
            <pc:sldMk cId="2394530487" sldId="279"/>
            <ac:spMk id="15" creationId="{00000000-0000-0000-0000-000000000000}"/>
          </ac:spMkLst>
        </pc:spChg>
      </pc:sldChg>
      <pc:sldChg chg="modSp mod">
        <pc:chgData name="WHITBURN  Simon" userId="ef43941f-fa06-4022-b66f-55770c35b490" providerId="ADAL" clId="{3E2812FC-B615-430A-894A-8ACFCC76E8FB}" dt="2021-12-04T19:51:46.376" v="3" actId="20577"/>
        <pc:sldMkLst>
          <pc:docMk/>
          <pc:sldMk cId="2138818726" sldId="281"/>
        </pc:sldMkLst>
        <pc:spChg chg="mod">
          <ac:chgData name="WHITBURN  Simon" userId="ef43941f-fa06-4022-b66f-55770c35b490" providerId="ADAL" clId="{3E2812FC-B615-430A-894A-8ACFCC76E8FB}" dt="2021-12-04T19:51:46.376" v="3" actId="20577"/>
          <ac:spMkLst>
            <pc:docMk/>
            <pc:sldMk cId="2138818726" sldId="281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10553-51EB-4B0B-8D71-366AB485C16B}" type="datetimeFigureOut">
              <a:rPr lang="fr-FR" smtClean="0"/>
              <a:t>05/12/2021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6638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5E398-4C78-45C7-8588-736E92A2F7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24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somb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2" cy="9753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40" y="8468377"/>
            <a:ext cx="1809092" cy="11328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731" y="8773107"/>
            <a:ext cx="1472158" cy="52336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3189546"/>
            <a:ext cx="17340261" cy="64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somb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4" y="7086600"/>
            <a:ext cx="17343438" cy="2667000"/>
          </a:xfrm>
          <a:prstGeom prst="rect">
            <a:avLst/>
          </a:prstGeom>
          <a:solidFill>
            <a:schemeClr val="bg1"/>
          </a:solidFill>
          <a:ln w="1905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67600"/>
            <a:ext cx="17340263" cy="2209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698" y="7347928"/>
            <a:ext cx="912321" cy="65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414131" y="8927857"/>
            <a:ext cx="1145455" cy="4909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in - image clai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8" y="7086600"/>
            <a:ext cx="17449800" cy="2743200"/>
          </a:xfrm>
          <a:prstGeom prst="rect">
            <a:avLst/>
          </a:prstGeom>
        </p:spPr>
      </p:pic>
      <p:sp>
        <p:nvSpPr>
          <p:cNvPr id="9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-3175" y="0"/>
            <a:ext cx="17343437" cy="7086600"/>
          </a:xfrm>
          <a:solidFill>
            <a:schemeClr val="bg1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7740424"/>
            <a:ext cx="11823988" cy="923330"/>
          </a:xfrm>
        </p:spPr>
        <p:txBody>
          <a:bodyPr anchor="ctr" anchorCtr="0"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8739656"/>
            <a:ext cx="11823988" cy="35982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6" y="7391400"/>
            <a:ext cx="17340265" cy="22736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201" y="7344655"/>
            <a:ext cx="835303" cy="5890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3824" r="7539" b="26201"/>
          <a:stretch/>
        </p:blipFill>
        <p:spPr>
          <a:xfrm>
            <a:off x="15411852" y="8934024"/>
            <a:ext cx="1152000" cy="52363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154059" y="8111837"/>
            <a:ext cx="1662545" cy="692727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5298518" y="8223802"/>
            <a:ext cx="1376680" cy="4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8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340263" cy="975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7356931" cy="672103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17356931" cy="28194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1555" r="96" b="16489"/>
          <a:stretch/>
        </p:blipFill>
        <p:spPr>
          <a:xfrm>
            <a:off x="3209" y="3243241"/>
            <a:ext cx="17356931" cy="651035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58137" y="1597025"/>
            <a:ext cx="11823988" cy="3863224"/>
          </a:xfrm>
        </p:spPr>
        <p:txBody>
          <a:bodyPr anchor="b">
            <a:normAutofit/>
          </a:bodyPr>
          <a:lstStyle>
            <a:lvl1pPr algn="ctr">
              <a:defRPr sz="60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54" y="892040"/>
            <a:ext cx="1958955" cy="14054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6091" r="8378" b="29467"/>
          <a:stretch/>
        </p:blipFill>
        <p:spPr>
          <a:xfrm>
            <a:off x="15502667" y="8610600"/>
            <a:ext cx="1260000" cy="540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3181" r="1375" b="2378"/>
          <a:stretch/>
        </p:blipFill>
        <p:spPr>
          <a:xfrm>
            <a:off x="13623131" y="8680200"/>
            <a:ext cx="15143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3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IASI LATMOS - ULB</a:t>
            </a:r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ctrTitle"/>
          </p:nvPr>
        </p:nvSpPr>
        <p:spPr>
          <a:xfrm>
            <a:off x="2758137" y="2285999"/>
            <a:ext cx="11823988" cy="3174249"/>
          </a:xfrm>
        </p:spPr>
        <p:txBody>
          <a:bodyPr anchor="b" anchorCtr="0"/>
          <a:lstStyle>
            <a:lvl1pPr algn="ctr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Sous-titre 2"/>
          <p:cNvSpPr>
            <a:spLocks noGrp="1"/>
          </p:cNvSpPr>
          <p:nvPr>
            <p:ph type="subTitle" idx="1"/>
          </p:nvPr>
        </p:nvSpPr>
        <p:spPr>
          <a:xfrm>
            <a:off x="2758137" y="5638800"/>
            <a:ext cx="11823988" cy="1838324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25" y="1567800"/>
            <a:ext cx="1990812" cy="1404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64726"/>
            <a:ext cx="17340265" cy="22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2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CDFF-4A10-40BC-8F9B-9D22E6074F89}" type="datetime1">
              <a:rPr lang="fr-FR" smtClean="0"/>
              <a:t>05/12/2021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3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92213" y="2206490"/>
            <a:ext cx="7400925" cy="6578736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745538" y="2206488"/>
            <a:ext cx="7402512" cy="657873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DDB7-88AC-4405-A32B-EE0408D4BCD4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3800" y="2189027"/>
            <a:ext cx="7335838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93800" y="3124200"/>
            <a:ext cx="7335838" cy="56784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778875" y="2189027"/>
            <a:ext cx="7370763" cy="85897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778875" y="3124200"/>
            <a:ext cx="7370763" cy="56784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1BB86-F7E1-4436-8DF1-F44E9F46A540}" type="datetime1">
              <a:rPr lang="fr-FR" smtClean="0"/>
              <a:t>05/12/2021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6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1" y="1219199"/>
            <a:ext cx="4275930" cy="17065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131" y="1404938"/>
            <a:ext cx="10155237" cy="69310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2531" y="2925763"/>
            <a:ext cx="4267200" cy="5421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CB37-DBE7-457A-91BD-C8128FAA5DCF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5B2B-ED05-436B-A6DB-920598E8DA9D}" type="datetime1">
              <a:rPr lang="fr-FR" smtClean="0"/>
              <a:t>05/12/2021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4" cy="849906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192214" y="838431"/>
            <a:ext cx="13421517" cy="1112469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 numCol="1" anchor="ctr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22" y="137160"/>
            <a:ext cx="767544" cy="5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6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8FAB-4B17-4A6F-B9BB-6FA2857A954B}" type="datetime1">
              <a:rPr lang="fr-FR" smtClean="0"/>
              <a:t>05/12/2021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55837" cy="1385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2213" y="2206488"/>
            <a:ext cx="14955837" cy="6578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92214" y="9040813"/>
            <a:ext cx="1077118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A8B2A25C-14B4-478D-B47F-B33B4B13F89A}" type="datetime1">
              <a:rPr lang="fr-FR" smtClean="0"/>
              <a:pPr/>
              <a:t>05/12/2021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85558" y="9040813"/>
            <a:ext cx="1036914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IASI LATMOS - ULB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5070931" y="9040813"/>
            <a:ext cx="1077119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1"/>
                </a:solidFill>
              </a:defRPr>
            </a:lvl1pPr>
          </a:lstStyle>
          <a:p>
            <a:fld id="{52CEA935-C22D-49F9-A2CC-0D06D247411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1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5" r:id="rId2"/>
    <p:sldLayoutId id="2147483767" r:id="rId3"/>
    <p:sldLayoutId id="2147483766" r:id="rId4"/>
    <p:sldLayoutId id="2147483768" r:id="rId5"/>
    <p:sldLayoutId id="2147483769" r:id="rId6"/>
    <p:sldLayoutId id="2147483772" r:id="rId7"/>
    <p:sldLayoutId id="2147483770" r:id="rId8"/>
    <p:sldLayoutId id="2147483775" r:id="rId9"/>
    <p:sldLayoutId id="2147483774" r:id="rId10"/>
    <p:sldLayoutId id="2147483776" r:id="rId11"/>
    <p:sldLayoutId id="21474837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i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.whitburn@ulb.b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Trends in </a:t>
            </a:r>
            <a:r>
              <a:rPr lang="fr-FR" dirty="0" err="1">
                <a:latin typeface="+mj-lt"/>
              </a:rPr>
              <a:t>spectrally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resolved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Outgoing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Longwave</a:t>
            </a:r>
            <a:r>
              <a:rPr lang="fr-FR" dirty="0">
                <a:latin typeface="+mj-lt"/>
              </a:rPr>
              <a:t> Radiation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10 </a:t>
            </a:r>
            <a:r>
              <a:rPr lang="fr-FR" dirty="0" err="1">
                <a:latin typeface="+mj-lt"/>
              </a:rPr>
              <a:t>years</a:t>
            </a:r>
            <a:r>
              <a:rPr lang="fr-FR" dirty="0">
                <a:latin typeface="+mj-lt"/>
              </a:rPr>
              <a:t> of satellite measurements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12531" y="5638800"/>
            <a:ext cx="8121794" cy="2590800"/>
          </a:xfrm>
        </p:spPr>
        <p:txBody>
          <a:bodyPr>
            <a:noAutofit/>
          </a:bodyPr>
          <a:lstStyle/>
          <a:p>
            <a:pPr algn="just"/>
            <a:r>
              <a:rPr lang="fr-FR" dirty="0"/>
              <a:t>Simon Whitburn</a:t>
            </a:r>
            <a:r>
              <a:rPr lang="fr-FR" baseline="30000" dirty="0"/>
              <a:t>1</a:t>
            </a:r>
          </a:p>
          <a:p>
            <a:pPr algn="just">
              <a:spcBef>
                <a:spcPts val="600"/>
              </a:spcBef>
            </a:pPr>
            <a:r>
              <a:rPr lang="fr-FR" sz="2400" dirty="0"/>
              <a:t>L. Clarisse</a:t>
            </a:r>
            <a:r>
              <a:rPr lang="fr-FR" sz="2400" baseline="30000" dirty="0"/>
              <a:t>1</a:t>
            </a:r>
            <a:r>
              <a:rPr lang="fr-FR" sz="2400" dirty="0"/>
              <a:t>, A. Delcloo</a:t>
            </a:r>
            <a:r>
              <a:rPr lang="fr-FR" sz="2400" baseline="30000" dirty="0"/>
              <a:t>2</a:t>
            </a:r>
            <a:r>
              <a:rPr lang="fr-FR" sz="2400" dirty="0"/>
              <a:t>, S. Dewitte</a:t>
            </a:r>
            <a:r>
              <a:rPr lang="fr-FR" sz="2400" baseline="30000" dirty="0"/>
              <a:t>2</a:t>
            </a:r>
            <a:r>
              <a:rPr lang="fr-FR" sz="2400" dirty="0"/>
              <a:t>, M. Bouillon</a:t>
            </a:r>
            <a:r>
              <a:rPr lang="fr-FR" sz="2400" baseline="30000" dirty="0"/>
              <a:t>3</a:t>
            </a:r>
            <a:r>
              <a:rPr lang="fr-FR" sz="2400" dirty="0"/>
              <a:t>, M. George</a:t>
            </a:r>
            <a:r>
              <a:rPr lang="fr-FR" sz="2400" baseline="30000" dirty="0"/>
              <a:t>3</a:t>
            </a:r>
            <a:r>
              <a:rPr lang="fr-FR" sz="2400" dirty="0"/>
              <a:t>, </a:t>
            </a:r>
          </a:p>
          <a:p>
            <a:pPr algn="just">
              <a:spcBef>
                <a:spcPts val="0"/>
              </a:spcBef>
            </a:pPr>
            <a:r>
              <a:rPr lang="fr-FR" sz="2400" dirty="0"/>
              <a:t>S. Safieddine</a:t>
            </a:r>
            <a:r>
              <a:rPr lang="fr-FR" sz="2400" baseline="30000" dirty="0"/>
              <a:t>3</a:t>
            </a:r>
            <a:r>
              <a:rPr lang="fr-FR" sz="2400" dirty="0"/>
              <a:t>, P.-F. Coheur</a:t>
            </a:r>
            <a:r>
              <a:rPr lang="fr-FR" sz="2400" baseline="30000" dirty="0"/>
              <a:t>1</a:t>
            </a:r>
            <a:r>
              <a:rPr lang="fr-FR" sz="2400" dirty="0"/>
              <a:t>, C. Clerbaux</a:t>
            </a:r>
            <a:r>
              <a:rPr lang="fr-FR" sz="2400" baseline="30000" dirty="0"/>
              <a:t>1,3</a:t>
            </a:r>
          </a:p>
          <a:p>
            <a:pPr algn="just"/>
            <a:r>
              <a:rPr lang="fr-FR" sz="1800" baseline="30000" dirty="0"/>
              <a:t>1 </a:t>
            </a:r>
            <a:r>
              <a:rPr lang="fr-FR" sz="1800" dirty="0" err="1"/>
              <a:t>Spectroscopy</a:t>
            </a:r>
            <a:r>
              <a:rPr lang="fr-FR" sz="1800" dirty="0"/>
              <a:t>, Quantum </a:t>
            </a:r>
            <a:r>
              <a:rPr lang="fr-FR" sz="1800" dirty="0" err="1"/>
              <a:t>Chemistry</a:t>
            </a:r>
            <a:r>
              <a:rPr lang="fr-FR" sz="1800" dirty="0"/>
              <a:t> and </a:t>
            </a:r>
            <a:r>
              <a:rPr lang="fr-FR" sz="1800" dirty="0" err="1"/>
              <a:t>Atmospheric</a:t>
            </a:r>
            <a:r>
              <a:rPr lang="fr-FR" sz="1800" dirty="0"/>
              <a:t> </a:t>
            </a:r>
            <a:r>
              <a:rPr lang="fr-FR" sz="1800" dirty="0" err="1"/>
              <a:t>Remote</a:t>
            </a:r>
            <a:r>
              <a:rPr lang="fr-FR" sz="1800" dirty="0"/>
              <a:t> </a:t>
            </a:r>
            <a:r>
              <a:rPr lang="fr-FR" sz="1800" dirty="0" err="1"/>
              <a:t>Sensing</a:t>
            </a:r>
            <a:r>
              <a:rPr lang="fr-FR" sz="1800" dirty="0"/>
              <a:t> (SQUARES), 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fr-FR" sz="1800" dirty="0"/>
              <a:t>Université Libre de Bruxelles, Brussels, </a:t>
            </a:r>
            <a:r>
              <a:rPr lang="fr-FR" sz="1800" dirty="0" err="1"/>
              <a:t>Belgium</a:t>
            </a:r>
            <a:r>
              <a:rPr lang="fr-FR" sz="1800" dirty="0"/>
              <a:t> (</a:t>
            </a:r>
            <a:r>
              <a:rPr lang="fr-FR" sz="1800" dirty="0">
                <a:hlinkClick r:id="rId2"/>
              </a:rPr>
              <a:t>simon.whitburn@ulb.be</a:t>
            </a:r>
            <a:r>
              <a:rPr lang="fr-FR" sz="1800" dirty="0"/>
              <a:t>)</a:t>
            </a:r>
          </a:p>
          <a:p>
            <a:pPr algn="just">
              <a:spcBef>
                <a:spcPts val="0"/>
              </a:spcBef>
              <a:spcAft>
                <a:spcPts val="300"/>
              </a:spcAft>
            </a:pPr>
            <a:r>
              <a:rPr lang="fr-FR" sz="1800" baseline="30000" dirty="0"/>
              <a:t>2 </a:t>
            </a:r>
            <a:r>
              <a:rPr lang="en-US" sz="1800" dirty="0"/>
              <a:t>Royal Meteorological Institute of Belgium, Brussels, Belgium</a:t>
            </a:r>
          </a:p>
          <a:p>
            <a:pPr algn="just">
              <a:spcBef>
                <a:spcPts val="0"/>
              </a:spcBef>
            </a:pPr>
            <a:r>
              <a:rPr lang="en-US" sz="1800" baseline="30000" dirty="0"/>
              <a:t>3 </a:t>
            </a:r>
            <a:r>
              <a:rPr lang="fr-FR" sz="1800" dirty="0"/>
              <a:t>LATMOS/IPSL, Sorbonne Université, CNRS, Paris, France</a:t>
            </a:r>
          </a:p>
        </p:txBody>
      </p:sp>
    </p:spTree>
    <p:extLst>
      <p:ext uri="{BB962C8B-B14F-4D97-AF65-F5344CB8AC3E}">
        <p14:creationId xmlns:p14="http://schemas.microsoft.com/office/powerpoint/2010/main" val="514454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25614" y="9040813"/>
            <a:ext cx="1077118" cy="519112"/>
          </a:xfrm>
        </p:spPr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31" y="5791200"/>
            <a:ext cx="7178795" cy="3834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8131" y="1066800"/>
            <a:ext cx="16764000" cy="764517"/>
          </a:xfrm>
        </p:spPr>
        <p:txBody>
          <a:bodyPr>
            <a:normAutofit/>
          </a:bodyPr>
          <a:lstStyle/>
          <a:p>
            <a:pPr marL="0" indent="0" algn="ctr" fontAlgn="base">
              <a:spcAft>
                <a:spcPts val="1800"/>
              </a:spcAft>
              <a:buNone/>
            </a:pPr>
            <a:r>
              <a:rPr lang="fr-FR" sz="4000" b="1" dirty="0">
                <a:solidFill>
                  <a:schemeClr val="accent1"/>
                </a:solidFill>
              </a:rPr>
              <a:t>Short time </a:t>
            </a:r>
            <a:r>
              <a:rPr lang="fr-FR" sz="4000" b="1" dirty="0" err="1">
                <a:solidFill>
                  <a:schemeClr val="accent1"/>
                </a:solidFill>
              </a:rPr>
              <a:t>period</a:t>
            </a:r>
            <a:r>
              <a:rPr lang="fr-FR" sz="4000" b="1" dirty="0">
                <a:solidFill>
                  <a:schemeClr val="accent1"/>
                </a:solidFill>
              </a:rPr>
              <a:t> 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many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changes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related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to large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scale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climate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phenomena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… </a:t>
            </a:r>
            <a:endParaRPr lang="fr-FR" sz="4000" b="1" dirty="0">
              <a:solidFill>
                <a:schemeClr val="accent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10</a:t>
            </a:fld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1" y="1752600"/>
            <a:ext cx="9169400" cy="3657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5331" y="1600200"/>
            <a:ext cx="381000" cy="3810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406891" y="1981199"/>
            <a:ext cx="938640" cy="3276601"/>
          </a:xfrm>
          <a:prstGeom prst="rect">
            <a:avLst/>
          </a:pr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761218" y="1981201"/>
            <a:ext cx="879713" cy="3276600"/>
          </a:xfrm>
          <a:prstGeom prst="rect">
            <a:avLst/>
          </a:pr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965531" y="2919680"/>
            <a:ext cx="6953409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ts val="1800"/>
              </a:spcAft>
            </a:pPr>
            <a:r>
              <a:rPr lang="fr-FR" sz="4000" b="1" dirty="0" err="1">
                <a:latin typeface="+mj-lt"/>
              </a:rPr>
              <a:t>Example</a:t>
            </a:r>
            <a:r>
              <a:rPr lang="fr-FR" sz="4000" b="1" dirty="0">
                <a:latin typeface="+mj-lt"/>
              </a:rPr>
              <a:t> 1 - </a:t>
            </a:r>
            <a:r>
              <a:rPr lang="fr-FR" sz="4000" b="1" dirty="0" err="1">
                <a:latin typeface="+mj-lt"/>
              </a:rPr>
              <a:t>atmospheric</a:t>
            </a:r>
            <a:r>
              <a:rPr lang="fr-FR" sz="4000" b="1" dirty="0">
                <a:latin typeface="+mj-lt"/>
              </a:rPr>
              <a:t> </a:t>
            </a:r>
            <a:r>
              <a:rPr lang="fr-FR" sz="4000" b="1" dirty="0" err="1">
                <a:latin typeface="+mj-lt"/>
              </a:rPr>
              <a:t>window</a:t>
            </a:r>
            <a:r>
              <a:rPr lang="fr-FR" sz="4000" b="1" dirty="0">
                <a:latin typeface="+mj-lt"/>
              </a:rPr>
              <a:t>: </a:t>
            </a:r>
            <a:r>
              <a:rPr lang="fr-FR" sz="4000" dirty="0">
                <a:latin typeface="+mj-lt"/>
              </a:rPr>
              <a:t>changes in </a:t>
            </a:r>
            <a:r>
              <a:rPr lang="fr-FR" sz="4000" dirty="0" err="1">
                <a:latin typeface="+mj-lt"/>
              </a:rPr>
              <a:t>Ts</a:t>
            </a:r>
            <a:endParaRPr lang="fr-FR" sz="40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26331" y="9409809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800"/>
              </a:spcAft>
            </a:pPr>
            <a:r>
              <a:rPr lang="fr-FR" sz="2000" dirty="0">
                <a:latin typeface="+mj-lt"/>
              </a:rPr>
              <a:t>Trend (%/</a:t>
            </a:r>
            <a:r>
              <a:rPr lang="fr-FR" sz="2000" dirty="0" err="1">
                <a:latin typeface="+mj-lt"/>
              </a:rPr>
              <a:t>year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21731" y="5830926"/>
            <a:ext cx="1600200" cy="1216683"/>
          </a:xfrm>
          <a:prstGeom prst="rect">
            <a:avLst/>
          </a:prstGeom>
          <a:noFill/>
          <a:ln w="57150" cap="rnd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737091" y="7141903"/>
            <a:ext cx="2818240" cy="670223"/>
          </a:xfrm>
          <a:prstGeom prst="rect">
            <a:avLst/>
          </a:prstGeom>
          <a:noFill/>
          <a:ln w="57150" cap="rnd">
            <a:solidFill>
              <a:srgbClr val="0099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538863" y="5830927"/>
            <a:ext cx="953671" cy="627420"/>
          </a:xfrm>
          <a:prstGeom prst="rect">
            <a:avLst/>
          </a:prstGeom>
          <a:noFill/>
          <a:ln w="57150" cap="rnd">
            <a:solidFill>
              <a:srgbClr val="01FF2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val 20"/>
          <p:cNvSpPr/>
          <p:nvPr/>
        </p:nvSpPr>
        <p:spPr>
          <a:xfrm rot="20107068">
            <a:off x="2942227" y="8241360"/>
            <a:ext cx="1670659" cy="457200"/>
          </a:xfrm>
          <a:prstGeom prst="ellipse">
            <a:avLst/>
          </a:prstGeom>
          <a:noFill/>
          <a:ln w="57150" cap="rnd">
            <a:solidFill>
              <a:srgbClr val="FF33C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val 21"/>
          <p:cNvSpPr/>
          <p:nvPr/>
        </p:nvSpPr>
        <p:spPr>
          <a:xfrm rot="20107068">
            <a:off x="4398284" y="8144336"/>
            <a:ext cx="1716926" cy="570442"/>
          </a:xfrm>
          <a:prstGeom prst="ellipse">
            <a:avLst/>
          </a:prstGeom>
          <a:noFill/>
          <a:ln w="57150" cap="rnd">
            <a:solidFill>
              <a:srgbClr val="FF33C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Straight Arrow Connector 23"/>
          <p:cNvCxnSpPr>
            <a:stCxn id="20" idx="3"/>
          </p:cNvCxnSpPr>
          <p:nvPr/>
        </p:nvCxnSpPr>
        <p:spPr>
          <a:xfrm flipV="1">
            <a:off x="5492534" y="6071571"/>
            <a:ext cx="3558597" cy="73066"/>
          </a:xfrm>
          <a:prstGeom prst="straightConnector1">
            <a:avLst/>
          </a:prstGeom>
          <a:ln w="57150">
            <a:solidFill>
              <a:srgbClr val="01F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080270" y="5886905"/>
            <a:ext cx="4274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rgbClr val="01FF2B"/>
                </a:solidFill>
                <a:latin typeface="+mj-lt"/>
              </a:rPr>
              <a:t>North</a:t>
            </a:r>
            <a:r>
              <a:rPr lang="fr-FR" sz="2800" b="1" dirty="0">
                <a:solidFill>
                  <a:srgbClr val="01FF2B"/>
                </a:solidFill>
                <a:latin typeface="+mj-lt"/>
              </a:rPr>
              <a:t> Atlantic </a:t>
            </a:r>
            <a:r>
              <a:rPr lang="fr-FR" sz="2800" b="1" dirty="0" err="1">
                <a:solidFill>
                  <a:srgbClr val="01FF2B"/>
                </a:solidFill>
                <a:latin typeface="+mj-lt"/>
              </a:rPr>
              <a:t>Warming</a:t>
            </a:r>
            <a:r>
              <a:rPr lang="fr-FR" sz="2800" b="1" dirty="0">
                <a:solidFill>
                  <a:srgbClr val="01FF2B"/>
                </a:solidFill>
                <a:latin typeface="+mj-lt"/>
              </a:rPr>
              <a:t> Hole</a:t>
            </a:r>
            <a:endParaRPr lang="fr-FR" sz="2800" b="1" dirty="0">
              <a:latin typeface="+mj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810613" y="8396894"/>
            <a:ext cx="3558597" cy="73066"/>
          </a:xfrm>
          <a:prstGeom prst="straightConnector1">
            <a:avLst/>
          </a:prstGeom>
          <a:ln w="5715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457531" y="8072642"/>
            <a:ext cx="2515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ts val="1800"/>
              </a:spcAft>
            </a:pPr>
            <a:r>
              <a:rPr lang="fr-FR" sz="2800" b="1" dirty="0" err="1">
                <a:solidFill>
                  <a:srgbClr val="FF33CC"/>
                </a:solidFill>
                <a:latin typeface="+mj-lt"/>
              </a:rPr>
              <a:t>Antarctic</a:t>
            </a:r>
            <a:r>
              <a:rPr lang="fr-FR" sz="2800" b="1" dirty="0">
                <a:solidFill>
                  <a:srgbClr val="FF33CC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FF33CC"/>
                </a:solidFill>
                <a:latin typeface="+mj-lt"/>
              </a:rPr>
              <a:t>Dipole</a:t>
            </a:r>
            <a:endParaRPr lang="fr-FR" sz="2800" b="1" dirty="0">
              <a:solidFill>
                <a:srgbClr val="FF33CC"/>
              </a:solidFill>
              <a:latin typeface="+mj-lt"/>
            </a:endParaRPr>
          </a:p>
        </p:txBody>
      </p: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 flipV="1">
            <a:off x="1406891" y="6144637"/>
            <a:ext cx="1014840" cy="29463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11808" y="5859221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C000"/>
                </a:solidFill>
                <a:latin typeface="+mj-lt"/>
              </a:rPr>
              <a:t>PDO</a:t>
            </a:r>
            <a:endParaRPr lang="fr-FR" sz="2800" b="1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-289012" y="6921634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9999"/>
                </a:solidFill>
                <a:latin typeface="+mj-lt"/>
              </a:rPr>
              <a:t>El Niño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561291" y="7290771"/>
            <a:ext cx="1175800" cy="293214"/>
          </a:xfrm>
          <a:prstGeom prst="straightConnector1">
            <a:avLst/>
          </a:prstGeom>
          <a:ln w="57150"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36893" y="6702774"/>
            <a:ext cx="5291037" cy="1077218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fontAlgn="base">
              <a:spcAft>
                <a:spcPts val="1800"/>
              </a:spcAft>
            </a:pPr>
            <a:r>
              <a:rPr lang="fr-FR" sz="3200" b="1" dirty="0">
                <a:latin typeface="+mj-lt"/>
              </a:rPr>
              <a:t>Global trend distribution of the OLR for the </a:t>
            </a:r>
            <a:r>
              <a:rPr lang="fr-FR" sz="3200" b="1" dirty="0" err="1">
                <a:latin typeface="+mj-lt"/>
              </a:rPr>
              <a:t>window</a:t>
            </a:r>
            <a:r>
              <a:rPr lang="fr-FR" sz="3200" b="1" dirty="0">
                <a:latin typeface="+mj-lt"/>
              </a:rPr>
              <a:t> </a:t>
            </a:r>
            <a:r>
              <a:rPr lang="fr-FR" sz="3200" b="1" dirty="0" err="1">
                <a:latin typeface="+mj-lt"/>
              </a:rPr>
              <a:t>region</a:t>
            </a:r>
            <a:endParaRPr lang="fr-FR" sz="32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1808" y="5327466"/>
            <a:ext cx="8034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Wavenumber</a:t>
            </a:r>
            <a:r>
              <a:rPr lang="fr-FR" sz="1400" dirty="0"/>
              <a:t> (cm</a:t>
            </a:r>
            <a:r>
              <a:rPr lang="fr-FR" sz="1400" baseline="30000" dirty="0"/>
              <a:t>-1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44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4967781"/>
            <a:ext cx="7178795" cy="3834000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650331" y="2154692"/>
            <a:ext cx="12795058" cy="1277273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marL="0" lvl="1" fontAlgn="base">
              <a:spcAft>
                <a:spcPts val="600"/>
              </a:spcAft>
            </a:pPr>
            <a:r>
              <a:rPr lang="fr-FR" sz="4000" b="1" dirty="0" err="1">
                <a:latin typeface="+mj-lt"/>
              </a:rPr>
              <a:t>Example</a:t>
            </a:r>
            <a:r>
              <a:rPr lang="fr-FR" sz="4000" b="1" dirty="0">
                <a:latin typeface="+mj-lt"/>
              </a:rPr>
              <a:t> 2- </a:t>
            </a:r>
            <a:r>
              <a:rPr lang="el-GR" sz="4000" b="1" dirty="0">
                <a:latin typeface="+mj-lt"/>
              </a:rPr>
              <a:t>ν</a:t>
            </a:r>
            <a:r>
              <a:rPr lang="fr-FR" sz="4000" b="1" baseline="-25000" dirty="0">
                <a:latin typeface="+mj-lt"/>
              </a:rPr>
              <a:t>2</a:t>
            </a:r>
            <a:r>
              <a:rPr lang="fr-FR" sz="4000" b="1" dirty="0">
                <a:latin typeface="+mj-lt"/>
              </a:rPr>
              <a:t> H</a:t>
            </a:r>
            <a:r>
              <a:rPr lang="fr-FR" sz="4000" b="1" baseline="-25000" dirty="0">
                <a:latin typeface="+mj-lt"/>
              </a:rPr>
              <a:t>2</a:t>
            </a:r>
            <a:r>
              <a:rPr lang="fr-FR" sz="4000" b="1" dirty="0">
                <a:latin typeface="+mj-lt"/>
              </a:rPr>
              <a:t>O band – </a:t>
            </a:r>
            <a:r>
              <a:rPr lang="fr-FR" sz="4000" b="1" dirty="0" err="1">
                <a:latin typeface="+mj-lt"/>
              </a:rPr>
              <a:t>mid-tropospheric</a:t>
            </a:r>
            <a:r>
              <a:rPr lang="fr-FR" sz="4000" b="1" dirty="0">
                <a:latin typeface="+mj-lt"/>
              </a:rPr>
              <a:t> sensitive </a:t>
            </a:r>
            <a:r>
              <a:rPr lang="fr-FR" sz="4000" b="1" dirty="0" err="1">
                <a:latin typeface="+mj-lt"/>
              </a:rPr>
              <a:t>channels</a:t>
            </a:r>
            <a:r>
              <a:rPr lang="fr-FR" sz="4000" b="1" dirty="0">
                <a:latin typeface="+mj-lt"/>
              </a:rPr>
              <a:t>:</a:t>
            </a:r>
          </a:p>
          <a:p>
            <a:pPr marL="571500" lvl="1" indent="-571500" fontAlgn="base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3200" dirty="0">
                <a:latin typeface="+mj-lt"/>
              </a:rPr>
              <a:t>Changes in H</a:t>
            </a:r>
            <a:r>
              <a:rPr lang="fr-FR" sz="3200" baseline="-25000" dirty="0">
                <a:latin typeface="+mj-lt"/>
              </a:rPr>
              <a:t>2</a:t>
            </a:r>
            <a:r>
              <a:rPr lang="fr-FR" sz="3200" dirty="0">
                <a:latin typeface="+mj-lt"/>
              </a:rPr>
              <a:t>O concentrations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5997" y="859149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800"/>
              </a:spcAft>
            </a:pPr>
            <a:r>
              <a:rPr lang="fr-FR" sz="2000" dirty="0">
                <a:latin typeface="+mj-lt"/>
              </a:rPr>
              <a:t>Trend (%/</a:t>
            </a:r>
            <a:r>
              <a:rPr lang="fr-FR" sz="2000" dirty="0" err="1">
                <a:latin typeface="+mj-lt"/>
              </a:rPr>
              <a:t>year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92214" y="5502498"/>
            <a:ext cx="2293344" cy="1568179"/>
          </a:xfrm>
          <a:prstGeom prst="rect">
            <a:avLst/>
          </a:prstGeom>
          <a:noFill/>
          <a:ln w="57150" cap="rnd">
            <a:solidFill>
              <a:srgbClr val="00999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 rot="16200000">
            <a:off x="-289012" y="5892844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9999"/>
                </a:solidFill>
                <a:latin typeface="+mj-lt"/>
              </a:rPr>
              <a:t>El Niño 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561291" y="6261981"/>
            <a:ext cx="630923" cy="24607"/>
          </a:xfrm>
          <a:prstGeom prst="straightConnector1">
            <a:avLst/>
          </a:prstGeom>
          <a:ln w="57150"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131" y="4967781"/>
            <a:ext cx="7178795" cy="3834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92528" y="859149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800"/>
              </a:spcAft>
            </a:pPr>
            <a:r>
              <a:rPr lang="fr-FR" sz="2000" dirty="0">
                <a:latin typeface="+mj-lt"/>
              </a:rPr>
              <a:t>Trend (%/</a:t>
            </a:r>
            <a:r>
              <a:rPr lang="fr-FR" sz="2000" dirty="0" err="1">
                <a:latin typeface="+mj-lt"/>
              </a:rPr>
              <a:t>year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34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178478" y="4424019"/>
            <a:ext cx="4773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base">
              <a:spcAft>
                <a:spcPts val="1800"/>
              </a:spcAft>
            </a:pPr>
            <a:r>
              <a:rPr lang="fr-FR" sz="3200" dirty="0">
                <a:latin typeface="+mj-lt"/>
              </a:rPr>
              <a:t>1441.25 cm</a:t>
            </a:r>
            <a:r>
              <a:rPr lang="fr-FR" sz="3200" baseline="30000" dirty="0">
                <a:latin typeface="+mj-lt"/>
              </a:rPr>
              <a:t>-1</a:t>
            </a:r>
            <a:r>
              <a:rPr lang="fr-FR" sz="3200" dirty="0">
                <a:latin typeface="+mj-lt"/>
              </a:rPr>
              <a:t> (H</a:t>
            </a:r>
            <a:r>
              <a:rPr lang="fr-FR" sz="3200" baseline="-25000" dirty="0">
                <a:latin typeface="+mj-lt"/>
              </a:rPr>
              <a:t>2</a:t>
            </a:r>
            <a:r>
              <a:rPr lang="fr-FR" sz="3200" dirty="0">
                <a:latin typeface="+mj-lt"/>
              </a:rPr>
              <a:t>O 500 </a:t>
            </a:r>
            <a:r>
              <a:rPr lang="fr-FR" sz="3200" dirty="0" err="1">
                <a:latin typeface="+mj-lt"/>
              </a:rPr>
              <a:t>hPa</a:t>
            </a:r>
            <a:r>
              <a:rPr lang="fr-FR" sz="3200" dirty="0">
                <a:latin typeface="+mj-lt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27531" y="4485574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base">
              <a:spcAft>
                <a:spcPts val="1800"/>
              </a:spcAft>
            </a:pPr>
            <a:r>
              <a:rPr lang="fr-FR" sz="3200" dirty="0" err="1">
                <a:latin typeface="+mj-lt"/>
              </a:rPr>
              <a:t>T</a:t>
            </a:r>
            <a:r>
              <a:rPr lang="fr-FR" sz="3200" baseline="-25000" dirty="0" err="1">
                <a:latin typeface="+mj-lt"/>
              </a:rPr>
              <a:t>atm</a:t>
            </a:r>
            <a:r>
              <a:rPr lang="fr-FR" sz="3200" dirty="0">
                <a:latin typeface="+mj-lt"/>
              </a:rPr>
              <a:t> 500 </a:t>
            </a:r>
            <a:r>
              <a:rPr lang="fr-FR" sz="3200" dirty="0" err="1">
                <a:latin typeface="+mj-lt"/>
              </a:rPr>
              <a:t>hPa</a:t>
            </a:r>
            <a:endParaRPr lang="fr-FR" sz="3200" dirty="0">
              <a:latin typeface="+mj-lt"/>
            </a:endParaRPr>
          </a:p>
        </p:txBody>
      </p:sp>
      <p:sp>
        <p:nvSpPr>
          <p:cNvPr id="38" name="Espace réservé du contenu 2"/>
          <p:cNvSpPr>
            <a:spLocks noGrp="1"/>
          </p:cNvSpPr>
          <p:nvPr>
            <p:ph sz="half" idx="1"/>
          </p:nvPr>
        </p:nvSpPr>
        <p:spPr>
          <a:xfrm>
            <a:off x="288131" y="1066800"/>
            <a:ext cx="16764000" cy="764517"/>
          </a:xfrm>
        </p:spPr>
        <p:txBody>
          <a:bodyPr>
            <a:normAutofit/>
          </a:bodyPr>
          <a:lstStyle/>
          <a:p>
            <a:pPr marL="0" indent="0" algn="ctr" fontAlgn="base">
              <a:spcAft>
                <a:spcPts val="1800"/>
              </a:spcAft>
              <a:buNone/>
            </a:pPr>
            <a:r>
              <a:rPr lang="fr-FR" sz="4000" b="1" dirty="0">
                <a:solidFill>
                  <a:schemeClr val="accent1"/>
                </a:solidFill>
              </a:rPr>
              <a:t>Short time </a:t>
            </a:r>
            <a:r>
              <a:rPr lang="fr-FR" sz="4000" b="1" dirty="0" err="1">
                <a:solidFill>
                  <a:schemeClr val="accent1"/>
                </a:solidFill>
              </a:rPr>
              <a:t>period</a:t>
            </a:r>
            <a:r>
              <a:rPr lang="fr-FR" sz="4000" b="1" dirty="0">
                <a:solidFill>
                  <a:schemeClr val="accent1"/>
                </a:solidFill>
              </a:rPr>
              <a:t> 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many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changes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related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to large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scale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climate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fr-F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phenomena</a:t>
            </a:r>
            <a:r>
              <a:rPr lang="fr-F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… </a:t>
            </a:r>
            <a:endParaRPr lang="fr-FR" sz="4000" b="1" dirty="0">
              <a:solidFill>
                <a:schemeClr val="accent1"/>
              </a:solidFill>
            </a:endParaRPr>
          </a:p>
        </p:txBody>
      </p:sp>
      <p:sp>
        <p:nvSpPr>
          <p:cNvPr id="39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92214" y="9039600"/>
            <a:ext cx="1077118" cy="519112"/>
          </a:xfrm>
        </p:spPr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34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8000" y="1065600"/>
            <a:ext cx="16383000" cy="701562"/>
          </a:xfrm>
        </p:spPr>
        <p:txBody>
          <a:bodyPr>
            <a:noAutofit/>
          </a:bodyPr>
          <a:lstStyle/>
          <a:p>
            <a:pPr marL="0" indent="0" algn="ctr" fontAlgn="base">
              <a:spcAft>
                <a:spcPts val="1800"/>
              </a:spcAft>
              <a:buNone/>
            </a:pPr>
            <a:r>
              <a:rPr lang="fr-FR" sz="4400" b="1" dirty="0">
                <a:solidFill>
                  <a:schemeClr val="accent1"/>
                </a:solidFill>
              </a:rPr>
              <a:t>Evidence of changes in </a:t>
            </a:r>
            <a:r>
              <a:rPr lang="fr-FR" sz="4400" b="1" dirty="0" err="1">
                <a:solidFill>
                  <a:schemeClr val="accent1"/>
                </a:solidFill>
              </a:rPr>
              <a:t>greenhouse</a:t>
            </a:r>
            <a:r>
              <a:rPr lang="fr-FR" sz="4400" b="1" dirty="0">
                <a:solidFill>
                  <a:schemeClr val="accent1"/>
                </a:solidFill>
              </a:rPr>
              <a:t> </a:t>
            </a:r>
            <a:r>
              <a:rPr lang="fr-FR" sz="4400" b="1" dirty="0" err="1">
                <a:solidFill>
                  <a:schemeClr val="accent1"/>
                </a:solidFill>
              </a:rPr>
              <a:t>gases</a:t>
            </a:r>
            <a:r>
              <a:rPr lang="fr-FR" sz="4400" b="1" dirty="0">
                <a:solidFill>
                  <a:schemeClr val="accent1"/>
                </a:solidFill>
              </a:rPr>
              <a:t> concentrations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92214" y="9039600"/>
            <a:ext cx="1077118" cy="519112"/>
          </a:xfrm>
        </p:spPr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85558" y="9039600"/>
            <a:ext cx="10369146" cy="519112"/>
          </a:xfrm>
        </p:spPr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5070931" y="9039600"/>
            <a:ext cx="1077119" cy="519112"/>
          </a:xfrm>
        </p:spPr>
        <p:txBody>
          <a:bodyPr/>
          <a:lstStyle/>
          <a:p>
            <a:fld id="{52CEA935-C22D-49F9-A2CC-0D06D247411E}" type="slidenum">
              <a:rPr lang="fr-FR" smtClean="0"/>
              <a:t>12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63127" y="5482575"/>
            <a:ext cx="435403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69931" y="5634975"/>
            <a:ext cx="435403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006026" y="5279375"/>
            <a:ext cx="517324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000" y="4968000"/>
            <a:ext cx="7178795" cy="383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00" y="4968000"/>
            <a:ext cx="7178795" cy="3834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35997" y="861060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800"/>
              </a:spcAft>
            </a:pPr>
            <a:r>
              <a:rPr lang="fr-FR" sz="2000" dirty="0">
                <a:latin typeface="+mj-lt"/>
              </a:rPr>
              <a:t>Trend (%/</a:t>
            </a:r>
            <a:r>
              <a:rPr lang="fr-FR" sz="2000" dirty="0" err="1">
                <a:latin typeface="+mj-lt"/>
              </a:rPr>
              <a:t>year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592528" y="8610600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1800"/>
              </a:spcAft>
            </a:pPr>
            <a:r>
              <a:rPr lang="fr-FR" sz="2000" dirty="0">
                <a:latin typeface="+mj-lt"/>
              </a:rPr>
              <a:t>Trend (%/</a:t>
            </a:r>
            <a:r>
              <a:rPr lang="fr-FR" sz="2000" dirty="0" err="1">
                <a:latin typeface="+mj-lt"/>
              </a:rPr>
              <a:t>year</a:t>
            </a:r>
            <a:r>
              <a:rPr lang="fr-FR" sz="2000" dirty="0">
                <a:latin typeface="+mj-lt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69331" y="4483150"/>
            <a:ext cx="45937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base">
              <a:spcAft>
                <a:spcPts val="1800"/>
              </a:spcAft>
            </a:pPr>
            <a:r>
              <a:rPr lang="fr-FR" sz="3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740.75 cm</a:t>
            </a:r>
            <a:r>
              <a:rPr lang="fr-FR" sz="3200" baseline="300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-1</a:t>
            </a:r>
            <a:r>
              <a:rPr lang="fr-FR" sz="3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sz="3200" dirty="0">
                <a:solidFill>
                  <a:srgbClr val="000000"/>
                </a:solidFill>
                <a:latin typeface="Calibri Light" panose="020F0302020204030204"/>
              </a:rPr>
              <a:t>(CO</a:t>
            </a:r>
            <a:r>
              <a:rPr lang="fr-FR" sz="3200" baseline="-25000" dirty="0">
                <a:solidFill>
                  <a:srgbClr val="000000"/>
                </a:solidFill>
                <a:latin typeface="Calibri Light" panose="020F0302020204030204"/>
              </a:rPr>
              <a:t>2</a:t>
            </a:r>
            <a:r>
              <a:rPr lang="fr-FR" sz="3200" dirty="0">
                <a:solidFill>
                  <a:srgbClr val="000000"/>
                </a:solidFill>
                <a:latin typeface="Calibri Light" panose="020F0302020204030204"/>
              </a:rPr>
              <a:t> 500 hPa)</a:t>
            </a:r>
          </a:p>
          <a:p>
            <a:pPr algn="ctr"/>
            <a:endParaRPr lang="fr-FR" sz="32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49599" y="2156400"/>
            <a:ext cx="1280233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fr-FR" sz="4000" b="1" dirty="0" err="1">
                <a:latin typeface="+mj-lt"/>
              </a:rPr>
              <a:t>Example</a:t>
            </a:r>
            <a:r>
              <a:rPr lang="fr-FR" sz="4000" b="1" dirty="0">
                <a:latin typeface="+mj-lt"/>
              </a:rPr>
              <a:t> 1 - CO</a:t>
            </a:r>
            <a:r>
              <a:rPr lang="fr-FR" sz="4000" b="1" baseline="-25000" dirty="0">
                <a:latin typeface="+mj-lt"/>
              </a:rPr>
              <a:t>2</a:t>
            </a:r>
            <a:r>
              <a:rPr lang="fr-FR" sz="4000" b="1" dirty="0">
                <a:latin typeface="+mj-lt"/>
              </a:rPr>
              <a:t> </a:t>
            </a:r>
            <a:r>
              <a:rPr lang="fr-FR" sz="4000" b="1" dirty="0" err="1">
                <a:latin typeface="+mj-lt"/>
              </a:rPr>
              <a:t>tropospheric</a:t>
            </a:r>
            <a:r>
              <a:rPr lang="fr-FR" sz="4000" b="1" dirty="0">
                <a:latin typeface="+mj-lt"/>
              </a:rPr>
              <a:t> sensitive channel</a:t>
            </a:r>
            <a:endParaRPr lang="fr-FR" sz="4000" b="1" baseline="-25000" dirty="0">
              <a:latin typeface="+mj-lt"/>
            </a:endParaRPr>
          </a:p>
          <a:p>
            <a:pPr marL="457200" indent="-457200" fontAlgn="base">
              <a:buFont typeface="Wingdings" panose="05000000000000000000" pitchFamily="2" charset="2"/>
              <a:buChar char="Ø"/>
            </a:pPr>
            <a:r>
              <a:rPr lang="fr-FR" sz="3200" dirty="0">
                <a:latin typeface="+mj-lt"/>
                <a:cs typeface="Calibri" panose="020F0502020204030204" pitchFamily="34" charset="0"/>
              </a:rPr>
              <a:t>Changes in CO</a:t>
            </a:r>
            <a:r>
              <a:rPr lang="fr-FR" sz="3200" baseline="-25000" dirty="0">
                <a:latin typeface="+mj-lt"/>
                <a:cs typeface="Calibri" panose="020F0502020204030204" pitchFamily="34" charset="0"/>
              </a:rPr>
              <a:t>2</a:t>
            </a:r>
            <a:r>
              <a:rPr lang="fr-FR" sz="3200" dirty="0">
                <a:latin typeface="+mj-lt"/>
                <a:cs typeface="Calibri" panose="020F0502020204030204" pitchFamily="34" charset="0"/>
              </a:rPr>
              <a:t> concentrations</a:t>
            </a:r>
          </a:p>
          <a:p>
            <a:pPr marL="457200" indent="-457200" fontAlgn="base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3200" dirty="0">
                <a:latin typeface="+mj-lt"/>
                <a:cs typeface="Calibri" panose="020F0502020204030204" pitchFamily="34" charset="0"/>
              </a:rPr>
              <a:t>↗ CO</a:t>
            </a:r>
            <a:r>
              <a:rPr lang="fr-FR" sz="3200" baseline="-25000" dirty="0">
                <a:latin typeface="+mj-lt"/>
                <a:cs typeface="Calibri" panose="020F0502020204030204" pitchFamily="34" charset="0"/>
              </a:rPr>
              <a:t>2</a:t>
            </a:r>
            <a:r>
              <a:rPr lang="fr-FR" sz="3200" dirty="0">
                <a:latin typeface="+mj-lt"/>
                <a:cs typeface="Calibri" panose="020F0502020204030204" pitchFamily="34" charset="0"/>
              </a:rPr>
              <a:t> concentrations </a:t>
            </a:r>
            <a:r>
              <a:rPr lang="fr-FR" sz="3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3200" dirty="0">
                <a:latin typeface="+mj-lt"/>
                <a:cs typeface="Calibri" panose="020F0502020204030204" pitchFamily="34" charset="0"/>
              </a:rPr>
              <a:t>↗ absorption </a:t>
            </a:r>
            <a:r>
              <a:rPr lang="fr-FR" sz="3200" dirty="0"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↘ OLR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51331" y="4444425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base">
              <a:spcAft>
                <a:spcPts val="1800"/>
              </a:spcAft>
            </a:pPr>
            <a:r>
              <a:rPr lang="fr-FR" sz="3200" dirty="0" err="1">
                <a:latin typeface="+mj-lt"/>
              </a:rPr>
              <a:t>T</a:t>
            </a:r>
            <a:r>
              <a:rPr lang="fr-FR" sz="3200" baseline="-25000" dirty="0" err="1">
                <a:latin typeface="+mj-lt"/>
              </a:rPr>
              <a:t>atm</a:t>
            </a:r>
            <a:r>
              <a:rPr lang="fr-FR" sz="3200" dirty="0">
                <a:latin typeface="+mj-lt"/>
              </a:rPr>
              <a:t> 500 </a:t>
            </a:r>
            <a:r>
              <a:rPr lang="fr-FR" sz="3200" dirty="0" err="1">
                <a:latin typeface="+mj-lt"/>
              </a:rPr>
              <a:t>hPa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530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11931" y="1256186"/>
            <a:ext cx="7786962" cy="2299558"/>
          </a:xfrm>
        </p:spPr>
        <p:txBody>
          <a:bodyPr>
            <a:noAutofit/>
          </a:bodyPr>
          <a:lstStyle/>
          <a:p>
            <a:pPr marL="0" indent="0" algn="ctr" fontAlgn="base">
              <a:spcAft>
                <a:spcPts val="1800"/>
              </a:spcAft>
              <a:buNone/>
            </a:pPr>
            <a:r>
              <a:rPr lang="fr-FR" sz="4400" b="1" dirty="0">
                <a:solidFill>
                  <a:schemeClr val="accent1"/>
                </a:solidFill>
              </a:rPr>
              <a:t>Evidence of changes in </a:t>
            </a:r>
            <a:r>
              <a:rPr lang="fr-FR" sz="4400" b="1" dirty="0" err="1">
                <a:solidFill>
                  <a:schemeClr val="accent1"/>
                </a:solidFill>
              </a:rPr>
              <a:t>greenhouse</a:t>
            </a:r>
            <a:r>
              <a:rPr lang="fr-FR" sz="4400" b="1" dirty="0">
                <a:solidFill>
                  <a:schemeClr val="accent1"/>
                </a:solidFill>
              </a:rPr>
              <a:t> </a:t>
            </a:r>
            <a:r>
              <a:rPr lang="fr-FR" sz="4400" b="1" dirty="0" err="1">
                <a:solidFill>
                  <a:schemeClr val="accent1"/>
                </a:solidFill>
              </a:rPr>
              <a:t>gases</a:t>
            </a:r>
            <a:r>
              <a:rPr lang="fr-FR" sz="4400" b="1" dirty="0">
                <a:solidFill>
                  <a:schemeClr val="accent1"/>
                </a:solidFill>
              </a:rPr>
              <a:t> concentrations</a:t>
            </a:r>
          </a:p>
          <a:p>
            <a:pPr marL="0" indent="0" fontAlgn="base">
              <a:spcAft>
                <a:spcPts val="1800"/>
              </a:spcAft>
              <a:buNone/>
            </a:pPr>
            <a:r>
              <a:rPr lang="fr-FR" sz="4000" b="1" dirty="0" err="1"/>
              <a:t>Example</a:t>
            </a:r>
            <a:r>
              <a:rPr lang="fr-FR" sz="4000" b="1" dirty="0"/>
              <a:t> 2 - </a:t>
            </a:r>
            <a:r>
              <a:rPr lang="fr-FR" sz="4000" b="1" dirty="0" err="1"/>
              <a:t>CFCs</a:t>
            </a:r>
            <a:endParaRPr lang="fr-FR" sz="4000" b="1" dirty="0"/>
          </a:p>
          <a:p>
            <a:pPr marL="0" indent="0" fontAlgn="base">
              <a:spcAft>
                <a:spcPts val="1800"/>
              </a:spcAft>
              <a:buNone/>
            </a:pPr>
            <a:endParaRPr lang="fr-FR" sz="4400" b="1" baseline="-25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13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63127" y="6078594"/>
            <a:ext cx="435403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69931" y="6230994"/>
            <a:ext cx="435403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006026" y="5875394"/>
            <a:ext cx="517324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499408" y="4632574"/>
            <a:ext cx="517324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670131" y="4643622"/>
            <a:ext cx="517324" cy="439368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92" y="5109149"/>
            <a:ext cx="9514286" cy="3990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77" y="1010832"/>
            <a:ext cx="9169400" cy="3657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21677" y="858432"/>
            <a:ext cx="381000" cy="3810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9159877" y="1239431"/>
            <a:ext cx="1828800" cy="3276601"/>
          </a:xfrm>
          <a:prstGeom prst="rect">
            <a:avLst/>
          </a:prstGeom>
          <a:noFill/>
          <a:ln w="57150" cap="rnd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Straight Arrow Connector 9"/>
          <p:cNvCxnSpPr>
            <a:stCxn id="21" idx="2"/>
            <a:endCxn id="2" idx="0"/>
          </p:cNvCxnSpPr>
          <p:nvPr/>
        </p:nvCxnSpPr>
        <p:spPr>
          <a:xfrm flipH="1">
            <a:off x="4974535" y="4516032"/>
            <a:ext cx="5099742" cy="59311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731678" y="6316566"/>
            <a:ext cx="7365221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↘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 CFC-11 &amp; CFC-12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↘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absorption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↗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 OLR</a:t>
            </a:r>
          </a:p>
          <a:p>
            <a:pPr marL="342900" lvl="0" indent="-342900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↗ SF6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↗ absorption </a:t>
            </a:r>
            <a:r>
              <a:rPr lang="fr-FR" sz="280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↘ OLR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94545" y="3826874"/>
            <a:ext cx="3156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2"/>
                </a:solidFill>
              </a:rPr>
              <a:t>Average</a:t>
            </a:r>
            <a:r>
              <a:rPr lang="fr-FR" sz="2800" b="1" dirty="0">
                <a:solidFill>
                  <a:schemeClr val="accent2"/>
                </a:solidFill>
              </a:rPr>
              <a:t> of the zonal trends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65331" y="4645223"/>
            <a:ext cx="7968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Wavenumber</a:t>
            </a:r>
            <a:r>
              <a:rPr lang="fr-FR" sz="1400" dirty="0"/>
              <a:t> (cm</a:t>
            </a:r>
            <a:r>
              <a:rPr lang="fr-FR" sz="1400" baseline="30000" dirty="0"/>
              <a:t>-1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124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2AF62-DD9F-4409-A58A-05F83C487331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14</a:t>
            </a:fld>
            <a:endParaRPr lang="fr-FR"/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</a:t>
            </a:r>
            <a:r>
              <a:rPr lang="fr-FR" dirty="0"/>
              <a:t>Conclusions</a:t>
            </a:r>
            <a:r>
              <a:rPr lang="fr-FR" dirty="0">
                <a:solidFill>
                  <a:schemeClr val="accent1"/>
                </a:solidFill>
              </a:rPr>
              <a:t>	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131" y="1573214"/>
            <a:ext cx="7953308" cy="6248400"/>
          </a:xfrm>
          <a:prstGeom prst="rect">
            <a:avLst/>
          </a:prstGeom>
        </p:spPr>
      </p:pic>
      <p:sp>
        <p:nvSpPr>
          <p:cNvPr id="1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64331" y="1447800"/>
            <a:ext cx="8534400" cy="7364414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800" b="1" dirty="0" err="1">
                <a:cs typeface="Calibri" panose="020F0502020204030204" pitchFamily="34" charset="0"/>
              </a:rPr>
              <a:t>Spectrally</a:t>
            </a:r>
            <a:r>
              <a:rPr lang="fr-FR" sz="2800" b="1" dirty="0">
                <a:cs typeface="Calibri" panose="020F0502020204030204" pitchFamily="34" charset="0"/>
              </a:rPr>
              <a:t> </a:t>
            </a:r>
            <a:r>
              <a:rPr lang="fr-FR" sz="2800" b="1" dirty="0" err="1">
                <a:cs typeface="Calibri" panose="020F0502020204030204" pitchFamily="34" charset="0"/>
              </a:rPr>
              <a:t>resolved</a:t>
            </a:r>
            <a:r>
              <a:rPr lang="fr-FR" sz="2800" b="1" dirty="0">
                <a:cs typeface="Calibri" panose="020F0502020204030204" pitchFamily="34" charset="0"/>
              </a:rPr>
              <a:t> OLR trends</a:t>
            </a:r>
          </a:p>
          <a:p>
            <a:pPr marL="57150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cs typeface="Calibri" panose="020F0502020204030204" pitchFamily="34" charset="0"/>
              </a:rPr>
              <a:t>… at a spectral </a:t>
            </a:r>
            <a:r>
              <a:rPr lang="fr-FR" sz="2800" b="1" dirty="0" err="1">
                <a:cs typeface="Calibri" panose="020F0502020204030204" pitchFamily="34" charset="0"/>
              </a:rPr>
              <a:t>sampling</a:t>
            </a:r>
            <a:r>
              <a:rPr lang="fr-FR" sz="2800" b="1" dirty="0">
                <a:cs typeface="Calibri" panose="020F0502020204030204" pitchFamily="34" charset="0"/>
              </a:rPr>
              <a:t> of 0.25 cm</a:t>
            </a:r>
            <a:r>
              <a:rPr lang="fr-FR" sz="2800" b="1" baseline="30000" dirty="0">
                <a:cs typeface="Calibri" panose="020F0502020204030204" pitchFamily="34" charset="0"/>
              </a:rPr>
              <a:t>-1</a:t>
            </a:r>
            <a:r>
              <a:rPr lang="fr-FR" sz="2800" b="1" dirty="0">
                <a:cs typeface="Calibri" panose="020F0502020204030204" pitchFamily="34" charset="0"/>
              </a:rPr>
              <a:t> (6621 </a:t>
            </a:r>
            <a:r>
              <a:rPr lang="fr-FR" sz="2800" b="1" dirty="0" err="1">
                <a:cs typeface="Calibri" panose="020F0502020204030204" pitchFamily="34" charset="0"/>
              </a:rPr>
              <a:t>channels</a:t>
            </a:r>
            <a:r>
              <a:rPr lang="fr-FR" sz="2800" b="1" dirty="0">
                <a:cs typeface="Calibri" panose="020F0502020204030204" pitchFamily="34" charset="0"/>
              </a:rPr>
              <a:t> in total).</a:t>
            </a:r>
          </a:p>
          <a:p>
            <a:endParaRPr lang="fr-FR" sz="24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/>
              <a:t>Trends </a:t>
            </a:r>
            <a:r>
              <a:rPr lang="fr-FR" sz="2400" b="1" dirty="0" err="1"/>
              <a:t>reflect</a:t>
            </a:r>
            <a:r>
              <a:rPr lang="fr-FR" sz="2400" b="1" dirty="0"/>
              <a:t> </a:t>
            </a:r>
            <a:r>
              <a:rPr lang="fr-FR" sz="2400" b="1" dirty="0" err="1"/>
              <a:t>both</a:t>
            </a:r>
            <a:r>
              <a:rPr lang="fr-FR" sz="2400" b="1" dirty="0"/>
              <a:t> the </a:t>
            </a:r>
            <a:r>
              <a:rPr lang="fr-FR" sz="2400" b="1" dirty="0" err="1"/>
              <a:t>temperature</a:t>
            </a:r>
            <a:r>
              <a:rPr lang="fr-FR" sz="2400" b="1" dirty="0"/>
              <a:t> and </a:t>
            </a:r>
            <a:r>
              <a:rPr lang="fr-FR" sz="2400" b="1" dirty="0" err="1"/>
              <a:t>atmospheric</a:t>
            </a:r>
            <a:r>
              <a:rPr lang="fr-FR" sz="2400" b="1" dirty="0"/>
              <a:t> composition changes.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fr-FR" sz="2400" dirty="0"/>
              <a:t>Short time </a:t>
            </a:r>
            <a:r>
              <a:rPr lang="fr-FR" sz="2400" dirty="0" err="1"/>
              <a:t>period</a:t>
            </a:r>
            <a:r>
              <a:rPr lang="fr-FR" sz="2400" dirty="0"/>
              <a:t>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many</a:t>
            </a:r>
            <a:r>
              <a:rPr lang="fr-FR" sz="2400" dirty="0">
                <a:sym typeface="Wingdings" panose="05000000000000000000" pitchFamily="2" charset="2"/>
              </a:rPr>
              <a:t> changes </a:t>
            </a:r>
            <a:r>
              <a:rPr lang="fr-FR" sz="2400" dirty="0" err="1">
                <a:sym typeface="Wingdings" panose="05000000000000000000" pitchFamily="2" charset="2"/>
              </a:rPr>
              <a:t>related</a:t>
            </a:r>
            <a:r>
              <a:rPr lang="fr-FR" sz="2400" dirty="0">
                <a:sym typeface="Wingdings" panose="05000000000000000000" pitchFamily="2" charset="2"/>
              </a:rPr>
              <a:t> to large </a:t>
            </a:r>
            <a:r>
              <a:rPr lang="fr-FR" sz="2400" dirty="0" err="1">
                <a:sym typeface="Wingdings" panose="05000000000000000000" pitchFamily="2" charset="2"/>
              </a:rPr>
              <a:t>scale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climate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phenomena</a:t>
            </a:r>
            <a:r>
              <a:rPr lang="fr-FR" sz="2400" dirty="0">
                <a:sym typeface="Wingdings" panose="05000000000000000000" pitchFamily="2" charset="2"/>
              </a:rPr>
              <a:t> (ENSO, PDO, … )</a:t>
            </a:r>
          </a:p>
          <a:p>
            <a:pPr marL="800100" lvl="1" indent="-3429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fr-FR" sz="2400" dirty="0"/>
              <a:t>Evidence of long-</a:t>
            </a:r>
            <a:r>
              <a:rPr lang="fr-FR" sz="2400" dirty="0" err="1"/>
              <a:t>term</a:t>
            </a:r>
            <a:r>
              <a:rPr lang="fr-FR" sz="2400" dirty="0"/>
              <a:t> changes in </a:t>
            </a:r>
            <a:r>
              <a:rPr lang="fr-FR" sz="2400" dirty="0" err="1"/>
              <a:t>greenhouse</a:t>
            </a:r>
            <a:r>
              <a:rPr lang="fr-FR" sz="2400" dirty="0"/>
              <a:t> </a:t>
            </a:r>
            <a:r>
              <a:rPr lang="fr-FR" sz="2400" dirty="0" err="1"/>
              <a:t>gas</a:t>
            </a:r>
            <a:r>
              <a:rPr lang="fr-FR" sz="2400" dirty="0"/>
              <a:t> concentrations (CO</a:t>
            </a:r>
            <a:r>
              <a:rPr lang="fr-FR" sz="2400" baseline="-25000" dirty="0"/>
              <a:t>2</a:t>
            </a:r>
            <a:r>
              <a:rPr lang="fr-FR" sz="2400" dirty="0"/>
              <a:t>, CH</a:t>
            </a:r>
            <a:r>
              <a:rPr lang="fr-FR" sz="2400" baseline="-25000" dirty="0"/>
              <a:t>4</a:t>
            </a:r>
            <a:r>
              <a:rPr lang="fr-FR" sz="2400" dirty="0"/>
              <a:t>, </a:t>
            </a:r>
            <a:r>
              <a:rPr lang="fr-FR" sz="2400" dirty="0" err="1"/>
              <a:t>CFCs</a:t>
            </a:r>
            <a:r>
              <a:rPr lang="fr-FR" sz="2400" dirty="0"/>
              <a:t>) </a:t>
            </a:r>
            <a:r>
              <a:rPr lang="fr-FR" sz="2400" dirty="0" err="1"/>
              <a:t>already</a:t>
            </a:r>
            <a:r>
              <a:rPr lang="fr-FR" sz="2400" dirty="0"/>
              <a:t> </a:t>
            </a:r>
            <a:r>
              <a:rPr lang="fr-FR" sz="2400" dirty="0" err="1"/>
              <a:t>observed</a:t>
            </a:r>
            <a:r>
              <a:rPr lang="fr-FR" sz="2400" dirty="0"/>
              <a:t>.</a:t>
            </a:r>
          </a:p>
          <a:p>
            <a:pPr marL="800100" lvl="1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fr-FR" sz="2400" dirty="0"/>
              <a:t>Extension of the time </a:t>
            </a:r>
            <a:r>
              <a:rPr lang="fr-FR" sz="2400" dirty="0" err="1"/>
              <a:t>series</a:t>
            </a:r>
            <a:r>
              <a:rPr lang="fr-FR" sz="2400" dirty="0"/>
              <a:t> (IASI + IASI-NG) </a:t>
            </a:r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/>
              <a:t>climate</a:t>
            </a:r>
            <a:r>
              <a:rPr lang="fr-FR" sz="2400" dirty="0"/>
              <a:t> feedbacks </a:t>
            </a:r>
            <a:r>
              <a:rPr lang="fr-FR" sz="2400" dirty="0" err="1"/>
              <a:t>should</a:t>
            </a:r>
            <a:r>
              <a:rPr lang="fr-FR" sz="2400" dirty="0"/>
              <a:t> </a:t>
            </a:r>
            <a:r>
              <a:rPr lang="fr-FR" sz="2400" dirty="0" err="1"/>
              <a:t>become</a:t>
            </a:r>
            <a:r>
              <a:rPr lang="fr-FR" sz="2400" dirty="0"/>
              <a:t> visible.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3000" u="sng" dirty="0">
                <a:cs typeface="Calibri" panose="020F0502020204030204" pitchFamily="34" charset="0"/>
              </a:rPr>
              <a:t>Data </a:t>
            </a:r>
            <a:r>
              <a:rPr lang="fr-FR" sz="3000" u="sng" dirty="0" err="1">
                <a:cs typeface="Calibri" panose="020F0502020204030204" pitchFamily="34" charset="0"/>
              </a:rPr>
              <a:t>availability</a:t>
            </a:r>
            <a:r>
              <a:rPr lang="fr-FR" sz="3000" dirty="0">
                <a:cs typeface="Calibri" panose="020F0502020204030204" pitchFamily="34" charset="0"/>
              </a:rPr>
              <a:t>: </a:t>
            </a:r>
            <a:r>
              <a:rPr lang="fr-FR" sz="3000" dirty="0" err="1">
                <a:cs typeface="Calibri" panose="020F0502020204030204" pitchFamily="34" charset="0"/>
              </a:rPr>
              <a:t>Monthly</a:t>
            </a:r>
            <a:r>
              <a:rPr lang="fr-FR" sz="3000" dirty="0">
                <a:cs typeface="Calibri" panose="020F0502020204030204" pitchFamily="34" charset="0"/>
              </a:rPr>
              <a:t> </a:t>
            </a:r>
            <a:r>
              <a:rPr lang="fr-FR" sz="3000" dirty="0" err="1">
                <a:cs typeface="Calibri" panose="020F0502020204030204" pitchFamily="34" charset="0"/>
              </a:rPr>
              <a:t>mean</a:t>
            </a:r>
            <a:r>
              <a:rPr lang="fr-FR" sz="3000" dirty="0">
                <a:cs typeface="Calibri" panose="020F0502020204030204" pitchFamily="34" charset="0"/>
              </a:rPr>
              <a:t> spectral OLR at a 2°x2° spatial </a:t>
            </a:r>
            <a:r>
              <a:rPr lang="fr-FR" sz="3000" dirty="0" err="1">
                <a:cs typeface="Calibri" panose="020F0502020204030204" pitchFamily="34" charset="0"/>
              </a:rPr>
              <a:t>resolution</a:t>
            </a:r>
            <a:br>
              <a:rPr lang="fr-FR" sz="3000" dirty="0">
                <a:cs typeface="Calibri" panose="020F0502020204030204" pitchFamily="34" charset="0"/>
              </a:rPr>
            </a:br>
            <a:r>
              <a:rPr lang="fr-FR" sz="3000" dirty="0">
                <a:solidFill>
                  <a:schemeClr val="accent1"/>
                </a:solidFill>
                <a:cs typeface="Calibri" panose="020F0502020204030204" pitchFamily="34" charset="0"/>
              </a:rPr>
              <a:t>https://iasi-ft.eu/data-access/OLR/.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2400" b="1" dirty="0">
                <a:cs typeface="Calibri" panose="020F0502020204030204" pitchFamily="34" charset="0"/>
              </a:rPr>
              <a:t>Contact:</a:t>
            </a:r>
            <a:r>
              <a:rPr lang="fr-FR" sz="2400" dirty="0">
                <a:cs typeface="Calibri" panose="020F0502020204030204" pitchFamily="34" charset="0"/>
              </a:rPr>
              <a:t> </a:t>
            </a:r>
            <a:r>
              <a:rPr lang="fr-FR" sz="2400" dirty="0">
                <a:solidFill>
                  <a:schemeClr val="accent1"/>
                </a:solidFill>
                <a:cs typeface="Calibri" panose="020F0502020204030204" pitchFamily="34" charset="0"/>
              </a:rPr>
              <a:t>simon.whitburn@ulb.be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fr-FR" sz="2400" dirty="0">
              <a:cs typeface="Calibri" panose="020F050202020403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3881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50131" y="2514600"/>
            <a:ext cx="8316117" cy="5413510"/>
          </a:xfrm>
        </p:spPr>
        <p:txBody>
          <a:bodyPr>
            <a:normAutofit fontScale="92500" lnSpcReduction="20000"/>
          </a:bodyPr>
          <a:lstStyle/>
          <a:p>
            <a:pPr algn="just" fontAlgn="base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</a:t>
            </a:r>
            <a:r>
              <a:rPr lang="fr-FR" sz="3200" b="1" u="sng" dirty="0" err="1"/>
              <a:t>Earth’s</a:t>
            </a:r>
            <a:r>
              <a:rPr lang="fr-FR" sz="3200" b="1" u="sng" dirty="0"/>
              <a:t> </a:t>
            </a:r>
            <a:r>
              <a:rPr lang="fr-FR" sz="3200" b="1" u="sng" dirty="0" err="1"/>
              <a:t>Outgoing</a:t>
            </a:r>
            <a:r>
              <a:rPr lang="fr-FR" sz="3200" b="1" u="sng" dirty="0"/>
              <a:t> </a:t>
            </a:r>
            <a:r>
              <a:rPr lang="fr-FR" sz="3200" b="1" u="sng" dirty="0" err="1"/>
              <a:t>Longwave</a:t>
            </a:r>
            <a:r>
              <a:rPr lang="fr-FR" sz="3200" b="1" u="sng" dirty="0"/>
              <a:t> Radiation</a:t>
            </a:r>
            <a:r>
              <a:rPr lang="fr-FR" sz="3200" b="1" dirty="0"/>
              <a:t> (OLR) </a:t>
            </a:r>
            <a:r>
              <a:rPr lang="fr-FR" sz="3200" dirty="0"/>
              <a:t>= total radiation </a:t>
            </a:r>
            <a:r>
              <a:rPr lang="fr-FR" sz="3200" dirty="0" err="1"/>
              <a:t>emitted</a:t>
            </a:r>
            <a:r>
              <a:rPr lang="fr-FR" sz="3200" dirty="0"/>
              <a:t> by the </a:t>
            </a:r>
            <a:r>
              <a:rPr lang="fr-FR" sz="3200" dirty="0" err="1"/>
              <a:t>Earth-atmosphere</a:t>
            </a:r>
            <a:r>
              <a:rPr lang="fr-FR" sz="3200" dirty="0"/>
              <a:t> system </a:t>
            </a:r>
            <a:r>
              <a:rPr lang="fr-FR" sz="3200" dirty="0" err="1"/>
              <a:t>into</a:t>
            </a:r>
            <a:r>
              <a:rPr lang="fr-FR" sz="3200" dirty="0"/>
              <a:t> </a:t>
            </a:r>
            <a:r>
              <a:rPr lang="fr-FR" sz="3200" dirty="0" err="1"/>
              <a:t>space</a:t>
            </a:r>
            <a:r>
              <a:rPr lang="fr-FR" sz="3200" dirty="0"/>
              <a:t>.</a:t>
            </a:r>
            <a:endParaRPr lang="fr-BE" sz="3200" dirty="0">
              <a:cs typeface="Calibri" panose="020F0502020204030204" pitchFamily="34" charset="0"/>
            </a:endParaRPr>
          </a:p>
          <a:p>
            <a:pPr algn="just" fontAlgn="base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</a:t>
            </a:r>
            <a:r>
              <a:rPr lang="fr-FR" sz="3200" dirty="0" err="1"/>
              <a:t>Climate</a:t>
            </a:r>
            <a:r>
              <a:rPr lang="fr-FR" sz="3200" dirty="0"/>
              <a:t> change: importance of </a:t>
            </a:r>
            <a:r>
              <a:rPr lang="fr-FR" sz="3200" dirty="0" err="1"/>
              <a:t>correctly</a:t>
            </a:r>
            <a:r>
              <a:rPr lang="fr-FR" sz="3200" dirty="0"/>
              <a:t> </a:t>
            </a:r>
            <a:r>
              <a:rPr lang="fr-FR" sz="3200" dirty="0" err="1"/>
              <a:t>evaluate</a:t>
            </a:r>
            <a:r>
              <a:rPr lang="fr-FR" sz="3200" dirty="0"/>
              <a:t> the </a:t>
            </a:r>
            <a:r>
              <a:rPr lang="fr-FR" sz="3200" dirty="0" err="1"/>
              <a:t>effects</a:t>
            </a:r>
            <a:r>
              <a:rPr lang="fr-FR" sz="3200" dirty="0"/>
              <a:t> of the </a:t>
            </a:r>
            <a:r>
              <a:rPr lang="fr-FR" sz="3200" dirty="0" err="1"/>
              <a:t>climate</a:t>
            </a:r>
            <a:r>
              <a:rPr lang="fr-FR" sz="3200" dirty="0"/>
              <a:t> drivers and feedbacks on the OLR.</a:t>
            </a:r>
          </a:p>
          <a:p>
            <a:pPr algn="just" fontAlgn="base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fr-FR" sz="3200" dirty="0"/>
              <a:t> </a:t>
            </a:r>
            <a:r>
              <a:rPr lang="fr-FR" sz="3200" dirty="0" err="1"/>
              <a:t>Spectrally</a:t>
            </a:r>
            <a:r>
              <a:rPr lang="fr-FR" sz="3200" dirty="0"/>
              <a:t> </a:t>
            </a:r>
            <a:r>
              <a:rPr lang="fr-FR" sz="3200" dirty="0" err="1"/>
              <a:t>integrated</a:t>
            </a:r>
            <a:r>
              <a:rPr lang="fr-FR" sz="3200" dirty="0"/>
              <a:t> OLR (W m</a:t>
            </a:r>
            <a:r>
              <a:rPr lang="fr-FR" sz="3200" baseline="30000" dirty="0"/>
              <a:t>-2</a:t>
            </a:r>
            <a:r>
              <a:rPr lang="fr-FR" sz="3200" dirty="0"/>
              <a:t>) </a:t>
            </a:r>
            <a:r>
              <a:rPr lang="fr-FR" sz="3200" dirty="0" err="1"/>
              <a:t>from</a:t>
            </a:r>
            <a:r>
              <a:rPr lang="fr-FR" sz="3200" dirty="0"/>
              <a:t> </a:t>
            </a:r>
            <a:r>
              <a:rPr lang="fr-FR" sz="3200" dirty="0" err="1"/>
              <a:t>dedicated</a:t>
            </a:r>
            <a:r>
              <a:rPr lang="fr-FR" sz="3200" dirty="0"/>
              <a:t> </a:t>
            </a:r>
            <a:r>
              <a:rPr lang="fr-FR" sz="3200" u="sng" dirty="0" err="1"/>
              <a:t>broadband</a:t>
            </a:r>
            <a:r>
              <a:rPr lang="fr-FR" sz="3200" dirty="0"/>
              <a:t> instruments (</a:t>
            </a:r>
            <a:r>
              <a:rPr lang="fr-FR" sz="3200" dirty="0" err="1"/>
              <a:t>e.g</a:t>
            </a:r>
            <a:r>
              <a:rPr lang="fr-FR" sz="3200" dirty="0"/>
              <a:t>. CERES) </a:t>
            </a:r>
            <a:r>
              <a:rPr lang="fr-FR" sz="3200" dirty="0" err="1"/>
              <a:t>available</a:t>
            </a:r>
            <a:r>
              <a:rPr lang="fr-FR" sz="3200" dirty="0"/>
              <a:t> </a:t>
            </a:r>
            <a:r>
              <a:rPr lang="fr-FR" sz="3200" dirty="0" err="1"/>
              <a:t>since</a:t>
            </a:r>
            <a:r>
              <a:rPr lang="fr-FR" sz="3200" dirty="0"/>
              <a:t> 40 </a:t>
            </a:r>
            <a:r>
              <a:rPr lang="fr-FR" sz="3200" dirty="0" err="1"/>
              <a:t>years</a:t>
            </a:r>
            <a:r>
              <a:rPr lang="fr-FR" sz="3200" dirty="0"/>
              <a:t>. 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fr-FR" sz="3200" dirty="0"/>
              <a:t> </a:t>
            </a:r>
            <a:r>
              <a:rPr lang="fr-FR" sz="3200" dirty="0" err="1"/>
              <a:t>Better</a:t>
            </a:r>
            <a:r>
              <a:rPr lang="fr-FR" sz="3200" dirty="0"/>
              <a:t> </a:t>
            </a:r>
            <a:r>
              <a:rPr lang="fr-FR" sz="3200" dirty="0" err="1"/>
              <a:t>constraints</a:t>
            </a:r>
            <a:r>
              <a:rPr lang="fr-FR" sz="3200" dirty="0"/>
              <a:t> </a:t>
            </a:r>
            <a:r>
              <a:rPr lang="fr-FR" sz="3200" dirty="0" err="1"/>
              <a:t>obtained</a:t>
            </a:r>
            <a:r>
              <a:rPr lang="fr-FR" sz="3200" dirty="0"/>
              <a:t> </a:t>
            </a:r>
            <a:r>
              <a:rPr lang="fr-FR" sz="3200" dirty="0" err="1"/>
              <a:t>from</a:t>
            </a:r>
            <a:r>
              <a:rPr lang="fr-FR" sz="3200" dirty="0"/>
              <a:t> </a:t>
            </a:r>
            <a:r>
              <a:rPr lang="fr-FR" sz="3200" b="1" dirty="0" err="1"/>
              <a:t>spectrally</a:t>
            </a:r>
            <a:r>
              <a:rPr lang="fr-FR" sz="3200" b="1" dirty="0"/>
              <a:t> </a:t>
            </a:r>
            <a:r>
              <a:rPr lang="fr-FR" sz="3200" b="1" dirty="0" err="1"/>
              <a:t>resolved</a:t>
            </a:r>
            <a:r>
              <a:rPr lang="fr-FR" sz="3200" b="1" dirty="0"/>
              <a:t> OLR </a:t>
            </a:r>
            <a:r>
              <a:rPr lang="fr-FR" sz="3200" dirty="0"/>
              <a:t>(i.e. the </a:t>
            </a:r>
            <a:r>
              <a:rPr lang="fr-FR" sz="3200" dirty="0" err="1"/>
              <a:t>integrand</a:t>
            </a:r>
            <a:r>
              <a:rPr lang="fr-FR" sz="3200" dirty="0"/>
              <a:t> of </a:t>
            </a:r>
            <a:r>
              <a:rPr lang="fr-FR" sz="3200" dirty="0" err="1"/>
              <a:t>broadband</a:t>
            </a:r>
            <a:r>
              <a:rPr lang="fr-FR" sz="3200" dirty="0"/>
              <a:t> OLR, W m</a:t>
            </a:r>
            <a:r>
              <a:rPr lang="fr-FR" sz="3200" baseline="30000" dirty="0"/>
              <a:t>-2</a:t>
            </a:r>
            <a:r>
              <a:rPr lang="fr-FR" sz="3200" dirty="0"/>
              <a:t> (cm</a:t>
            </a:r>
            <a:r>
              <a:rPr lang="fr-FR" sz="3200" baseline="30000" dirty="0"/>
              <a:t>-1</a:t>
            </a:r>
            <a:r>
              <a:rPr lang="fr-FR" sz="3200" dirty="0"/>
              <a:t>)</a:t>
            </a:r>
            <a:r>
              <a:rPr lang="fr-FR" sz="3200" baseline="30000" dirty="0"/>
              <a:t>-1</a:t>
            </a:r>
            <a:r>
              <a:rPr lang="fr-FR" sz="3200" dirty="0"/>
              <a:t>) </a:t>
            </a:r>
            <a:r>
              <a:rPr lang="fr-FR" sz="3200" dirty="0" err="1"/>
              <a:t>derived</a:t>
            </a:r>
            <a:r>
              <a:rPr lang="fr-FR" sz="3200" dirty="0"/>
              <a:t> </a:t>
            </a:r>
            <a:r>
              <a:rPr lang="fr-FR" sz="3200" dirty="0" err="1"/>
              <a:t>from</a:t>
            </a:r>
            <a:r>
              <a:rPr lang="fr-FR" sz="3200" dirty="0"/>
              <a:t> </a:t>
            </a:r>
            <a:r>
              <a:rPr lang="fr-FR" sz="3200" dirty="0" err="1"/>
              <a:t>infrared</a:t>
            </a:r>
            <a:r>
              <a:rPr lang="fr-FR" sz="3200" dirty="0"/>
              <a:t> </a:t>
            </a:r>
            <a:r>
              <a:rPr lang="fr-FR" sz="3200" u="sng" dirty="0" err="1"/>
              <a:t>hyperspectral</a:t>
            </a:r>
            <a:r>
              <a:rPr lang="fr-FR" sz="3200" dirty="0"/>
              <a:t> </a:t>
            </a:r>
            <a:r>
              <a:rPr lang="fr-FR" sz="3200" dirty="0" err="1"/>
              <a:t>sounders</a:t>
            </a:r>
            <a:r>
              <a:rPr lang="fr-FR" sz="3200" dirty="0"/>
              <a:t>.</a:t>
            </a:r>
            <a:endParaRPr lang="fr-FR" sz="3200" baseline="30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2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u="sng" dirty="0" err="1">
                <a:latin typeface="+mj-lt"/>
              </a:rPr>
              <a:t>Context</a:t>
            </a:r>
            <a:endParaRPr lang="fr-FR" sz="4800" u="sng" dirty="0">
              <a:latin typeface="+mj-lt"/>
            </a:endParaRP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/>
              <a:t>Introduction</a:t>
            </a:r>
            <a:r>
              <a:rPr lang="fr-FR" dirty="0">
                <a:solidFill>
                  <a:schemeClr val="accent1"/>
                </a:solidFill>
              </a:rPr>
              <a:t>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331" y="1950900"/>
            <a:ext cx="7688167" cy="602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44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6731" y="2111375"/>
            <a:ext cx="16823532" cy="5051425"/>
          </a:xfrm>
          <a:prstGeom prst="rect">
            <a:avLst/>
          </a:prstGeom>
          <a:solidFill>
            <a:schemeClr val="bg2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6731" y="2336664"/>
            <a:ext cx="5939102" cy="6578736"/>
          </a:xfrm>
        </p:spPr>
        <p:txBody>
          <a:bodyPr>
            <a:normAutofit/>
          </a:bodyPr>
          <a:lstStyle/>
          <a:p>
            <a:pPr fontAlgn="base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/>
              <a:t> Changes in 10 </a:t>
            </a:r>
            <a:r>
              <a:rPr lang="fr-FR" sz="2400" b="1" dirty="0" err="1"/>
              <a:t>years</a:t>
            </a:r>
            <a:r>
              <a:rPr lang="fr-FR" sz="2400" b="1" dirty="0"/>
              <a:t> (2008-2017) of </a:t>
            </a:r>
            <a:r>
              <a:rPr lang="fr-FR" sz="2400" b="1" dirty="0" err="1"/>
              <a:t>spectrally</a:t>
            </a:r>
            <a:r>
              <a:rPr lang="fr-FR" sz="2400" b="1" dirty="0"/>
              <a:t> </a:t>
            </a:r>
            <a:r>
              <a:rPr lang="fr-FR" sz="2400" b="1" dirty="0" err="1"/>
              <a:t>resolved</a:t>
            </a:r>
            <a:r>
              <a:rPr lang="fr-FR" sz="2400" b="1" dirty="0"/>
              <a:t> OLR</a:t>
            </a:r>
          </a:p>
          <a:p>
            <a:pPr lvl="1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err="1"/>
              <a:t>Derived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the radiance measurements of IASI (</a:t>
            </a:r>
            <a:r>
              <a:rPr lang="fr-FR" sz="2000" dirty="0" err="1"/>
              <a:t>reprocessed</a:t>
            </a:r>
            <a:r>
              <a:rPr lang="fr-FR" sz="2000" dirty="0"/>
              <a:t> L1C </a:t>
            </a:r>
            <a:r>
              <a:rPr lang="fr-FR" sz="2000" dirty="0" err="1"/>
              <a:t>dataset</a:t>
            </a:r>
            <a:r>
              <a:rPr lang="fr-FR" sz="2000" dirty="0"/>
              <a:t>),</a:t>
            </a:r>
          </a:p>
          <a:p>
            <a:pPr lvl="1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/>
              <a:t>For </a:t>
            </a:r>
            <a:r>
              <a:rPr lang="fr-FR" sz="2000" dirty="0" err="1"/>
              <a:t>clear-sky</a:t>
            </a:r>
            <a:r>
              <a:rPr lang="fr-FR" sz="2000" dirty="0"/>
              <a:t> observations only,</a:t>
            </a:r>
          </a:p>
          <a:p>
            <a:pPr lvl="1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/>
              <a:t>At the spectral </a:t>
            </a:r>
            <a:r>
              <a:rPr lang="fr-FR" sz="2000" dirty="0" err="1"/>
              <a:t>sampling</a:t>
            </a:r>
            <a:r>
              <a:rPr lang="fr-FR" sz="2000" dirty="0"/>
              <a:t> of the instrument (0.25 cm</a:t>
            </a:r>
            <a:r>
              <a:rPr lang="fr-FR" sz="2000" baseline="30000" dirty="0"/>
              <a:t>-1</a:t>
            </a:r>
            <a:r>
              <a:rPr lang="fr-FR" sz="2000" dirty="0"/>
              <a:t>),</a:t>
            </a:r>
          </a:p>
          <a:p>
            <a:pPr lvl="1" fontAlgn="base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2000" dirty="0" err="1"/>
              <a:t>Between</a:t>
            </a:r>
            <a:r>
              <a:rPr lang="fr-FR" sz="2000" dirty="0"/>
              <a:t> 645 and 2300 cm</a:t>
            </a:r>
            <a:r>
              <a:rPr lang="fr-FR" sz="2000" baseline="30000" dirty="0"/>
              <a:t>-1</a:t>
            </a:r>
            <a:r>
              <a:rPr lang="fr-FR" sz="2000" dirty="0"/>
              <a:t>.</a:t>
            </a:r>
          </a:p>
          <a:p>
            <a:pPr fontAlgn="base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fr-FR" sz="2400" b="1" dirty="0"/>
              <a:t> Relation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known</a:t>
            </a:r>
            <a:r>
              <a:rPr lang="fr-FR" sz="2400" b="1" dirty="0"/>
              <a:t> changes in </a:t>
            </a:r>
            <a:r>
              <a:rPr lang="fr-FR" sz="2400" b="1" dirty="0" err="1"/>
              <a:t>greenhouse</a:t>
            </a:r>
            <a:r>
              <a:rPr lang="fr-FR" sz="2400" b="1" dirty="0"/>
              <a:t> </a:t>
            </a:r>
            <a:r>
              <a:rPr lang="fr-FR" sz="2400" b="1" dirty="0" err="1"/>
              <a:t>gases</a:t>
            </a:r>
            <a:r>
              <a:rPr lang="fr-FR" sz="2400" b="1" dirty="0"/>
              <a:t> concentrations (CO</a:t>
            </a:r>
            <a:r>
              <a:rPr lang="fr-FR" sz="2400" b="1" baseline="-25000" dirty="0"/>
              <a:t>2</a:t>
            </a:r>
            <a:r>
              <a:rPr lang="fr-FR" sz="2400" b="1" dirty="0"/>
              <a:t>, CH</a:t>
            </a:r>
            <a:r>
              <a:rPr lang="fr-FR" sz="2400" b="1" baseline="-25000" dirty="0"/>
              <a:t>4</a:t>
            </a:r>
            <a:r>
              <a:rPr lang="fr-FR" sz="2400" b="1" dirty="0"/>
              <a:t>, …) and </a:t>
            </a:r>
            <a:r>
              <a:rPr lang="fr-FR" sz="2400" b="1" dirty="0" err="1"/>
              <a:t>climate</a:t>
            </a:r>
            <a:r>
              <a:rPr lang="fr-FR" sz="2400" b="1" dirty="0"/>
              <a:t> </a:t>
            </a:r>
            <a:r>
              <a:rPr lang="fr-FR" sz="2400" b="1" dirty="0" err="1"/>
              <a:t>phenomena</a:t>
            </a:r>
            <a:r>
              <a:rPr lang="fr-FR" sz="2400" b="1" dirty="0"/>
              <a:t> (ENSO, PDO, …)</a:t>
            </a:r>
          </a:p>
          <a:p>
            <a:pPr marL="0" indent="0" fontAlgn="base">
              <a:spcAft>
                <a:spcPts val="1800"/>
              </a:spcAft>
              <a:buNone/>
            </a:pPr>
            <a:endParaRPr lang="fr-FR" sz="1800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3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u="sng" dirty="0" err="1">
                <a:latin typeface="+mj-lt"/>
              </a:rPr>
              <a:t>What</a:t>
            </a:r>
            <a:r>
              <a:rPr lang="fr-FR" sz="4800" u="sng" dirty="0">
                <a:latin typeface="+mj-lt"/>
              </a:rPr>
              <a:t> ? 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</a:t>
            </a:r>
            <a:r>
              <a:rPr lang="fr-FR" dirty="0">
                <a:solidFill>
                  <a:schemeClr val="accent1"/>
                </a:solidFill>
              </a:rPr>
              <a:t>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8412" y="7467600"/>
            <a:ext cx="13726319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indent="0" algn="ctr">
              <a:spcBef>
                <a:spcPts val="1000"/>
              </a:spcBef>
              <a:spcAft>
                <a:spcPts val="1200"/>
              </a:spcAft>
              <a:buNone/>
            </a:pPr>
            <a:r>
              <a:rPr lang="fr-BE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First </a:t>
            </a:r>
            <a:r>
              <a:rPr lang="fr-BE" sz="40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study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at </a:t>
            </a:r>
            <a:r>
              <a:rPr lang="fr-BE" sz="40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this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spectral </a:t>
            </a:r>
            <a:r>
              <a:rPr lang="fr-BE" sz="40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sampling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fr-BE" sz="40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with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BE" sz="40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any</a:t>
            </a:r>
            <a:r>
              <a:rPr lang="fr-BE" sz="4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instrument 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31" y="2257674"/>
            <a:ext cx="10884430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40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6731" y="2040596"/>
            <a:ext cx="16306800" cy="3899660"/>
          </a:xfrm>
          <a:prstGeom prst="rect">
            <a:avLst/>
          </a:prstGeom>
          <a:solidFill>
            <a:schemeClr val="bg2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11931" y="6168890"/>
                <a:ext cx="10744200" cy="2441710"/>
              </a:xfrm>
            </p:spPr>
            <p:txBody>
              <a:bodyPr>
                <a:normAutofit/>
              </a:bodyPr>
              <a:lstStyle/>
              <a:p>
                <a:pPr fontAlgn="base">
                  <a:spcAft>
                    <a:spcPts val="600"/>
                  </a:spcAft>
                </a:pPr>
                <a:r>
                  <a:rPr lang="fr-FR" sz="3200" dirty="0"/>
                  <a:t>IASI = single </a:t>
                </a:r>
                <a:r>
                  <a:rPr lang="fr-FR" sz="3200" dirty="0" err="1"/>
                  <a:t>viewing</a:t>
                </a:r>
                <a:r>
                  <a:rPr lang="fr-FR" sz="3200" dirty="0"/>
                  <a:t> angle direction (for a </a:t>
                </a:r>
                <a:r>
                  <a:rPr lang="fr-FR" sz="3200" dirty="0" err="1"/>
                  <a:t>given</a:t>
                </a:r>
                <a:r>
                  <a:rPr lang="fr-FR" sz="3200" dirty="0"/>
                  <a:t> </a:t>
                </a:r>
                <a:r>
                  <a:rPr lang="fr-FR" sz="3200" dirty="0" err="1"/>
                  <a:t>scene</a:t>
                </a:r>
                <a:r>
                  <a:rPr lang="fr-FR" sz="3200" dirty="0"/>
                  <a:t>) </a:t>
                </a:r>
                <a:br>
                  <a:rPr lang="fr-FR" sz="3200" dirty="0"/>
                </a:br>
                <a:r>
                  <a:rPr lang="fr-FR" sz="3200" dirty="0">
                    <a:sym typeface="Wingdings" panose="05000000000000000000" pitchFamily="2" charset="2"/>
                  </a:rPr>
                  <a:t> direct </a:t>
                </a:r>
                <a:r>
                  <a:rPr lang="fr-FR" sz="3200" dirty="0" err="1">
                    <a:sym typeface="Wingdings" panose="05000000000000000000" pitchFamily="2" charset="2"/>
                  </a:rPr>
                  <a:t>integration</a:t>
                </a:r>
                <a:r>
                  <a:rPr lang="fr-FR" sz="3200" dirty="0">
                    <a:sym typeface="Wingdings" panose="05000000000000000000" pitchFamily="2" charset="2"/>
                  </a:rPr>
                  <a:t> over all the angles </a:t>
                </a:r>
                <a14:m>
                  <m:oMath xmlns:m="http://schemas.openxmlformats.org/officeDocument/2006/math">
                    <m:r>
                      <a:rPr lang="el-GR" sz="3200" b="0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z="3200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200" dirty="0">
                    <a:sym typeface="Wingdings" panose="05000000000000000000" pitchFamily="2" charset="2"/>
                  </a:rPr>
                  <a:t>not possible</a:t>
                </a:r>
              </a:p>
              <a:p>
                <a:pPr fontAlgn="base">
                  <a:spcAft>
                    <a:spcPts val="600"/>
                  </a:spcAft>
                </a:pPr>
                <a:r>
                  <a:rPr lang="fr-FR" sz="3200" dirty="0" err="1">
                    <a:sym typeface="Wingdings" panose="05000000000000000000" pitchFamily="2" charset="2"/>
                  </a:rPr>
                  <a:t>Anisotropy</a:t>
                </a:r>
                <a:r>
                  <a:rPr lang="fr-FR" sz="3200" dirty="0">
                    <a:sym typeface="Wingdings" panose="05000000000000000000" pitchFamily="2" charset="2"/>
                  </a:rPr>
                  <a:t> of the </a:t>
                </a:r>
                <a:r>
                  <a:rPr lang="fr-FR" sz="3200" dirty="0" err="1">
                    <a:sym typeface="Wingdings" panose="05000000000000000000" pitchFamily="2" charset="2"/>
                  </a:rPr>
                  <a:t>atmosphere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:r>
                  <a:rPr lang="fr-FR" sz="3200" dirty="0" err="1">
                    <a:sym typeface="Wingdings" panose="05000000000000000000" pitchFamily="2" charset="2"/>
                  </a:rPr>
                  <a:t>taken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:r>
                  <a:rPr lang="fr-FR" sz="3200" dirty="0" err="1">
                    <a:sym typeface="Wingdings" panose="05000000000000000000" pitchFamily="2" charset="2"/>
                  </a:rPr>
                  <a:t>into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:r>
                  <a:rPr lang="fr-FR" sz="3200" dirty="0" err="1">
                    <a:sym typeface="Wingdings" panose="05000000000000000000" pitchFamily="2" charset="2"/>
                  </a:rPr>
                  <a:t>account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:r>
                  <a:rPr lang="fr-FR" sz="3200" dirty="0" err="1">
                    <a:sym typeface="Wingdings" panose="05000000000000000000" pitchFamily="2" charset="2"/>
                  </a:rPr>
                  <a:t>through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:r>
                  <a:rPr lang="fr-FR" sz="3200" dirty="0" err="1">
                    <a:sym typeface="Wingdings" panose="05000000000000000000" pitchFamily="2" charset="2"/>
                  </a:rPr>
                  <a:t>scene</a:t>
                </a:r>
                <a:r>
                  <a:rPr lang="fr-FR" sz="3200" dirty="0">
                    <a:sym typeface="Wingdings" panose="05000000000000000000" pitchFamily="2" charset="2"/>
                  </a:rPr>
                  <a:t> type </a:t>
                </a:r>
                <a:r>
                  <a:rPr lang="fr-FR" sz="3200" dirty="0" err="1">
                    <a:sym typeface="Wingdings" panose="05000000000000000000" pitchFamily="2" charset="2"/>
                  </a:rPr>
                  <a:t>dependant</a:t>
                </a:r>
                <a:r>
                  <a:rPr lang="fr-FR" sz="3200" dirty="0">
                    <a:sym typeface="Wingdings" panose="05000000000000000000" pitchFamily="2" charset="2"/>
                  </a:rPr>
                  <a:t> spectral correction </a:t>
                </a:r>
                <a:r>
                  <a:rPr lang="fr-FR" sz="3200" dirty="0" err="1">
                    <a:sym typeface="Wingdings" panose="05000000000000000000" pitchFamily="2" charset="2"/>
                  </a:rPr>
                  <a:t>factors</a:t>
                </a:r>
                <a:r>
                  <a:rPr lang="fr-FR" sz="32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BE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l-GR" sz="3200" b="0" i="1" baseline="-250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d>
                      <m:dPr>
                        <m:ctrlPr>
                          <a:rPr lang="fr-BE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3200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fr-FR" sz="3200" dirty="0"/>
              </a:p>
              <a:p>
                <a:pPr marL="0" indent="0" fontAlgn="base">
                  <a:spcAft>
                    <a:spcPts val="1800"/>
                  </a:spcAft>
                  <a:buNone/>
                </a:pPr>
                <a:endParaRPr lang="fr-FR" sz="2400" b="1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1931" y="6168890"/>
                <a:ext cx="10744200" cy="2441710"/>
              </a:xfrm>
              <a:blipFill>
                <a:blip r:embed="rId2"/>
                <a:stretch>
                  <a:fillRect l="-1305" t="-52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4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u="sng" dirty="0">
                <a:latin typeface="+mj-lt"/>
              </a:rPr>
              <a:t>Radiance to OLR conversion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8299" y="2535820"/>
            <a:ext cx="563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L</a:t>
            </a:r>
            <a:r>
              <a:rPr lang="el-GR" sz="3600" b="1" baseline="-25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ν</a:t>
            </a: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 [W m</a:t>
            </a:r>
            <a:r>
              <a:rPr lang="fr-BE" sz="3600" b="1" baseline="30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-2</a:t>
            </a: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 sr</a:t>
            </a:r>
            <a:r>
              <a:rPr lang="fr-BE" sz="3600" b="1" baseline="30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-1</a:t>
            </a: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 (cm</a:t>
            </a:r>
            <a:r>
              <a:rPr lang="fr-BE" sz="3600" b="1" baseline="30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-1</a:t>
            </a: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)</a:t>
            </a:r>
            <a:r>
              <a:rPr lang="fr-BE" sz="3600" b="1" baseline="30000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-1</a:t>
            </a:r>
            <a:r>
              <a:rPr lang="fr-BE" sz="3600" b="1" dirty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12656017" y="3754471"/>
            <a:ext cx="1524000" cy="1447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3412361" y="2999369"/>
            <a:ext cx="5656" cy="392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162644" y="3608969"/>
            <a:ext cx="351123" cy="2558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4437567" y="4447169"/>
            <a:ext cx="451544" cy="5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1917311" y="4472613"/>
            <a:ext cx="462856" cy="57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12352350" y="3418671"/>
            <a:ext cx="332617" cy="3426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2456367" y="5117202"/>
            <a:ext cx="283557" cy="3205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441311" y="5437769"/>
            <a:ext cx="5656" cy="392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153026" y="5105686"/>
            <a:ext cx="360741" cy="2558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640" y="3276114"/>
            <a:ext cx="2286000" cy="2286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 flipV="1">
            <a:off x="14681043" y="2692833"/>
            <a:ext cx="20404" cy="1130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254346" y="2591246"/>
            <a:ext cx="125835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n 22"/>
          <p:cNvSpPr/>
          <p:nvPr/>
        </p:nvSpPr>
        <p:spPr>
          <a:xfrm rot="4085899">
            <a:off x="14346125" y="2429158"/>
            <a:ext cx="345667" cy="467777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2561615">
            <a:off x="13888467" y="2312721"/>
            <a:ext cx="449754" cy="236733"/>
          </a:xfrm>
          <a:prstGeom prst="rect">
            <a:avLst/>
          </a:prstGeom>
          <a:pattFill prst="ltVert">
            <a:fgClr>
              <a:schemeClr val="accent1">
                <a:lumMod val="60000"/>
                <a:lumOff val="40000"/>
              </a:schemeClr>
            </a:fgClr>
            <a:bgClr>
              <a:schemeClr val="tx2">
                <a:lumMod val="40000"/>
                <a:lumOff val="60000"/>
              </a:schemeClr>
            </a:bgClr>
          </a:patt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599457">
            <a:off x="14678329" y="2797695"/>
            <a:ext cx="493642" cy="225910"/>
          </a:xfrm>
          <a:prstGeom prst="rect">
            <a:avLst/>
          </a:prstGeom>
          <a:pattFill prst="ltVert">
            <a:fgClr>
              <a:schemeClr val="accent1">
                <a:lumMod val="60000"/>
                <a:lumOff val="40000"/>
              </a:schemeClr>
            </a:fgClr>
            <a:bgClr>
              <a:schemeClr val="tx2">
                <a:lumMod val="40000"/>
                <a:lumOff val="60000"/>
              </a:schemeClr>
            </a:bgClr>
          </a:patt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710580" y="2057400"/>
            <a:ext cx="1901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IASI/</a:t>
            </a:r>
            <a:r>
              <a:rPr lang="fr-BE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Metop</a:t>
            </a:r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3879346" y="2860189"/>
            <a:ext cx="454050" cy="622065"/>
          </a:xfrm>
          <a:prstGeom prst="straightConnector1">
            <a:avLst/>
          </a:prstGeom>
          <a:ln w="7302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408654" y="3627257"/>
                <a:ext cx="8144853" cy="14266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BE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m:rPr>
                        <m:nor/>
                      </m:rPr>
                      <a:rPr lang="en-US" sz="32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ν</m:t>
                    </m:r>
                    <m:r>
                      <m:rPr>
                        <m:nor/>
                      </m:rPr>
                      <a:rPr lang="fr-BE" sz="32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BE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nary>
                      <m:naryPr>
                        <m:ctrlPr>
                          <a:rPr lang="el-G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B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l-G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r>
                          <a:rPr lang="fr-B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BE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  <m:e>
                        <m:r>
                          <a:rPr lang="fr-BE" sz="32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m:rPr>
                            <m:nor/>
                          </m:rPr>
                          <a:rPr lang="en-US" sz="3200" b="1" baseline="-25000" dirty="0">
                            <a:solidFill>
                              <a:srgbClr val="00B05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ν</m:t>
                        </m:r>
                        <m:d>
                          <m:dPr>
                            <m:ctrlPr>
                              <a:rPr lang="fr-BE" sz="32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3200" b="1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nary>
                    <m:r>
                      <a:rPr lang="fr-BE" sz="32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d>
                      <m:dPr>
                        <m:ctrlPr>
                          <a:rPr lang="fr-BE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func>
                      <m:funcPr>
                        <m:ctrlPr>
                          <a:rPr lang="fr-BE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fr-BE" sz="32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fName>
                      <m:e>
                        <m:d>
                          <m:dPr>
                            <m:ctrlPr>
                              <a:rPr lang="fr-BE" sz="32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32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</m:func>
                    <m:r>
                      <a:rPr lang="fr-BE" sz="32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el-GR" sz="32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endParaRPr lang="fr-BE" sz="3200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l-GR" sz="3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BE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BE" sz="3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zenith angle direction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54" y="3627257"/>
                <a:ext cx="8144853" cy="1426609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3506479" y="2675606"/>
            <a:ext cx="5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l-GR" sz="3600" b="1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endParaRPr lang="en-GB" sz="3600" dirty="0"/>
          </a:p>
        </p:txBody>
      </p:sp>
      <p:sp>
        <p:nvSpPr>
          <p:cNvPr id="30" name="Rectangle 29"/>
          <p:cNvSpPr/>
          <p:nvPr/>
        </p:nvSpPr>
        <p:spPr>
          <a:xfrm>
            <a:off x="6647499" y="2554068"/>
            <a:ext cx="35557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F</a:t>
            </a:r>
            <a:r>
              <a:rPr lang="el-GR" sz="3600" b="1" baseline="-25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ν</a:t>
            </a:r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[W m</a:t>
            </a:r>
            <a:r>
              <a:rPr lang="fr-BE" sz="36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-2</a:t>
            </a:r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(cm</a:t>
            </a:r>
            <a:r>
              <a:rPr lang="fr-BE" sz="36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-1</a:t>
            </a:r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)</a:t>
            </a:r>
            <a:r>
              <a:rPr lang="fr-BE" sz="3600" b="1" baseline="30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-1</a:t>
            </a:r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]</a:t>
            </a:r>
            <a:endParaRPr lang="en-GB" sz="3600" b="1" dirty="0">
              <a:latin typeface="+mj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281596" y="2877234"/>
            <a:ext cx="1135312" cy="119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1148293" y="6651500"/>
                <a:ext cx="3629378" cy="1361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  <m:r>
                        <m:rPr>
                          <m:nor/>
                        </m:rPr>
                        <a:rPr lang="en-US" sz="4000" b="1" baseline="-25000">
                          <a:solidFill>
                            <a:srgbClr val="FF0000"/>
                          </a:solidFill>
                          <a:latin typeface="+mj-lt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ν</m:t>
                      </m:r>
                      <m:r>
                        <m:rPr>
                          <m:nor/>
                        </m:rPr>
                        <a:rPr lang="en-US" sz="4000" b="1">
                          <a:solidFill>
                            <a:schemeClr val="tx1"/>
                          </a:solidFill>
                          <a:latin typeface="+mj-lt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4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  <m:r>
                            <m:rPr>
                              <m:nor/>
                            </m:rPr>
                            <a:rPr lang="en-US" sz="4000" b="1" baseline="-25000">
                              <a:solidFill>
                                <a:srgbClr val="00B050"/>
                              </a:solidFill>
                              <a:latin typeface="+mj-lt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ν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B050"/>
                              </a:solidFill>
                              <a:latin typeface="+mj-lt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4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B050"/>
                              </a:solidFill>
                              <a:latin typeface="+mj-lt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4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4000" b="1" baseline="-25000">
                                  <a:solidFill>
                                    <a:schemeClr val="accent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ν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accent1"/>
                              </a:solidFill>
                              <a:latin typeface="+mj-lt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4000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accent1"/>
                              </a:solidFill>
                              <a:latin typeface="+mj-lt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4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8293" y="6651500"/>
                <a:ext cx="3629378" cy="1361335"/>
              </a:xfrm>
              <a:prstGeom prst="rect">
                <a:avLst/>
              </a:prstGeom>
              <a:blipFill>
                <a:blip r:embed="rId5"/>
                <a:stretch>
                  <a:fillRect b="-49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OLR </a:t>
            </a:r>
            <a:r>
              <a:rPr lang="fr-FR" dirty="0" err="1"/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</p:spTree>
    <p:extLst>
      <p:ext uri="{BB962C8B-B14F-4D97-AF65-F5344CB8AC3E}">
        <p14:creationId xmlns:p14="http://schemas.microsoft.com/office/powerpoint/2010/main" val="328581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16731" y="3733800"/>
            <a:ext cx="16306800" cy="5181600"/>
          </a:xfrm>
          <a:prstGeom prst="rect">
            <a:avLst/>
          </a:prstGeom>
          <a:solidFill>
            <a:schemeClr val="bg2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u="sng" dirty="0" err="1">
                <a:latin typeface="+mj-lt"/>
              </a:rPr>
              <a:t>Retrieval</a:t>
            </a:r>
            <a:r>
              <a:rPr lang="fr-FR" sz="4800" u="sng" dirty="0">
                <a:latin typeface="+mj-lt"/>
              </a:rPr>
              <a:t>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802907" y="2103531"/>
                <a:ext cx="13811250" cy="1307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m:rPr>
                        <m:nor/>
                      </m:rPr>
                      <a:rPr lang="en-US" sz="4400" baseline="-2500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ν</m:t>
                    </m:r>
                    <m:r>
                      <m:rPr>
                        <m:nor/>
                      </m:rPr>
                      <a:rPr lang="fr-BE" sz="440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m:rPr>
                        <m:nor/>
                      </m:rPr>
                      <a:rPr lang="fr-BE" sz="4400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0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depends on </a:t>
                </a:r>
                <a:r>
                  <a:rPr lang="fr-BE" sz="4000" b="1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many</a:t>
                </a:r>
                <a:r>
                  <a:rPr lang="fr-BE" sz="40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surface and </a:t>
                </a:r>
                <a:r>
                  <a:rPr lang="fr-BE" sz="4000" b="1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atmospheric</a:t>
                </a:r>
                <a:r>
                  <a:rPr lang="fr-BE" sz="40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000" b="1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parameters</a:t>
                </a:r>
                <a:r>
                  <a:rPr lang="fr-BE" sz="40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: </a:t>
                </a:r>
              </a:p>
              <a:p>
                <a:pPr>
                  <a:spcAft>
                    <a:spcPts val="4200"/>
                  </a:spcAft>
                </a:pPr>
                <a:r>
                  <a:rPr lang="fr-BE" sz="36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	</a:t>
                </a:r>
                <a:r>
                  <a:rPr lang="fr-BE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Tskin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</a:t>
                </a:r>
                <a:r>
                  <a:rPr lang="fr-BE" sz="3600" b="1" dirty="0" err="1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Tprof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</a:t>
                </a:r>
                <a:r>
                  <a:rPr lang="el-GR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ε</a:t>
                </a:r>
                <a:r>
                  <a:rPr lang="fr-FR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s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H</a:t>
                </a:r>
                <a:r>
                  <a:rPr lang="fr-BE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O, CO</a:t>
                </a:r>
                <a:r>
                  <a:rPr lang="fr-BE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O</a:t>
                </a:r>
                <a:r>
                  <a:rPr lang="fr-BE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3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CO, CH</a:t>
                </a:r>
                <a:r>
                  <a:rPr lang="fr-BE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4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, N</a:t>
                </a:r>
                <a:r>
                  <a:rPr lang="fr-BE" sz="3600" b="1" baseline="-25000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3600" b="1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  <a:cs typeface="Calibri" panose="020F0502020204030204" pitchFamily="34" charset="0"/>
                  </a:rPr>
                  <a:t>O, …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907" y="2103531"/>
                <a:ext cx="13811250" cy="1307859"/>
              </a:xfrm>
              <a:prstGeom prst="rect">
                <a:avLst/>
              </a:prstGeom>
              <a:blipFill>
                <a:blip r:embed="rId2"/>
                <a:stretch>
                  <a:fillRect t="-4651" b="-167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6732" y="3760887"/>
                <a:ext cx="16383000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fr-BE" sz="4400" b="1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</a:rPr>
                  <a:t>Key </a:t>
                </a:r>
                <a:r>
                  <a:rPr lang="fr-BE" sz="4400" b="1" dirty="0" err="1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</a:rPr>
                  <a:t>Step</a:t>
                </a:r>
                <a:r>
                  <a:rPr lang="fr-BE" sz="4400" b="1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400" b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- Construction of a </a:t>
                </a:r>
                <a:r>
                  <a:rPr lang="fr-BE" sz="4400" b="1" i="1" u="sng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Look-up Table </a:t>
                </a:r>
                <a:r>
                  <a:rPr lang="fr-BE" sz="4400" b="1" u="sng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(LUT) of </a:t>
                </a:r>
                <a14:m>
                  <m:oMath xmlns:m="http://schemas.openxmlformats.org/officeDocument/2006/math">
                    <m:r>
                      <a:rPr lang="en-US" sz="4400" b="1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m:rPr>
                        <m:nor/>
                      </m:rPr>
                      <a:rPr lang="en-US" sz="4400" b="1" u="sng" baseline="-2500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ν</m:t>
                    </m:r>
                    <m:r>
                      <m:rPr>
                        <m:nor/>
                      </m:rPr>
                      <a:rPr lang="fr-BE" sz="4400" b="1" u="sng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4400" b="1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m:rPr>
                        <m:nor/>
                      </m:rPr>
                      <a:rPr lang="fr-BE" sz="4400" b="1" u="sng">
                        <a:solidFill>
                          <a:schemeClr val="tx1"/>
                        </a:solidFill>
                        <a:latin typeface="+mj-lt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fr-BE" sz="4800" b="1" u="sng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marL="1028700" lvl="1" indent="-571500"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For a set of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representative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atmospheric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and surface conditions (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T</a:t>
                </a:r>
                <a:r>
                  <a:rPr lang="fr-BE" sz="4000" baseline="-25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s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T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a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H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O, O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3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CO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CH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4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, N</a:t>
                </a:r>
                <a:r>
                  <a:rPr lang="fr-BE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O, CO, </a:t>
                </a:r>
                <a:r>
                  <a:rPr lang="el-GR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ε</a:t>
                </a:r>
                <a:r>
                  <a:rPr lang="fr-FR" sz="4000" baseline="-25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s</a:t>
                </a:r>
                <a:r>
                  <a:rPr lang="fr-FR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; </a:t>
                </a:r>
                <a:r>
                  <a:rPr lang="en-GB" sz="400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</a:rPr>
                  <a:t>&gt;100,000 different scenes in total</a:t>
                </a:r>
                <a:r>
                  <a:rPr lang="en-GB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)</a:t>
                </a:r>
                <a:endParaRPr lang="fr-BE" sz="4000" baseline="-250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marL="1028700" lvl="1" indent="-571500"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From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forward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simulations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using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000" i="1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Atmosphit </a:t>
                </a:r>
              </a:p>
              <a:p>
                <a:pPr marL="1028700" lvl="1" indent="-571500">
                  <a:spcAft>
                    <a:spcPts val="4200"/>
                  </a:spcAft>
                  <a:buClr>
                    <a:srgbClr val="FF0000"/>
                  </a:buClr>
                  <a:buFont typeface="Wingdings" panose="05000000000000000000" pitchFamily="2" charset="2"/>
                  <a:buChar char="§"/>
                </a:pP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For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different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fr-BE" sz="4000" dirty="0" err="1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viewing</a:t>
                </a:r>
                <a:r>
                  <a:rPr lang="fr-BE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 angles (</a:t>
                </a:r>
                <a:r>
                  <a:rPr lang="el-GR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θ</a:t>
                </a:r>
                <a:r>
                  <a:rPr lang="en-GB" sz="4000" dirty="0">
                    <a:solidFill>
                      <a:schemeClr val="tx1"/>
                    </a:solidFill>
                    <a:latin typeface="+mj-lt"/>
                    <a:cs typeface="Calibri" panose="020F0502020204030204" pitchFamily="34" charset="0"/>
                  </a:rPr>
                  <a:t>)</a:t>
                </a:r>
                <a:endParaRPr lang="fr-BE" sz="4000" dirty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  <a:p>
                <a:pPr marL="742950" indent="-742950">
                  <a:spcAft>
                    <a:spcPts val="3600"/>
                  </a:spcAft>
                  <a:buFont typeface="+mj-lt"/>
                  <a:buAutoNum type="arabicPeriod"/>
                </a:pPr>
                <a:r>
                  <a:rPr lang="en-GB" sz="4000" b="1" dirty="0">
                    <a:solidFill>
                      <a:schemeClr val="tx1"/>
                    </a:solidFill>
                    <a:latin typeface="+mj-lt"/>
                  </a:rPr>
                  <a:t>Retrieval of the spectral OLR from IASI radiances by applying the right correction factor with the closest scene type. 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32" y="3760887"/>
                <a:ext cx="16383000" cy="5078313"/>
              </a:xfrm>
              <a:prstGeom prst="rect">
                <a:avLst/>
              </a:prstGeom>
              <a:blipFill>
                <a:blip r:embed="rId3"/>
                <a:stretch>
                  <a:fillRect l="-1563" t="-2761" r="-1526" b="-4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OLR </a:t>
            </a:r>
            <a:r>
              <a:rPr lang="fr-FR" dirty="0" err="1"/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</p:spTree>
    <p:extLst>
      <p:ext uri="{BB962C8B-B14F-4D97-AF65-F5344CB8AC3E}">
        <p14:creationId xmlns:p14="http://schemas.microsoft.com/office/powerpoint/2010/main" val="135407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6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5" y="1376611"/>
            <a:ext cx="17083596" cy="8072189"/>
          </a:xfrm>
          <a:prstGeom prst="rect">
            <a:avLst/>
          </a:prstGeom>
        </p:spPr>
      </p:pic>
      <p:sp>
        <p:nvSpPr>
          <p:cNvPr id="14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OLR </a:t>
            </a:r>
            <a:r>
              <a:rPr lang="fr-FR" dirty="0" err="1"/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</p:spTree>
    <p:extLst>
      <p:ext uri="{BB962C8B-B14F-4D97-AF65-F5344CB8AC3E}">
        <p14:creationId xmlns:p14="http://schemas.microsoft.com/office/powerpoint/2010/main" val="263340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7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</a:t>
            </a:r>
            <a:r>
              <a:rPr lang="fr-FR" dirty="0"/>
              <a:t>OLR </a:t>
            </a:r>
            <a:r>
              <a:rPr lang="fr-FR" dirty="0" err="1"/>
              <a:t>retrieval</a:t>
            </a:r>
            <a:r>
              <a:rPr lang="fr-FR" dirty="0"/>
              <a:t>          </a:t>
            </a:r>
            <a:r>
              <a:rPr lang="fr-FR" dirty="0">
                <a:solidFill>
                  <a:schemeClr val="accent1"/>
                </a:solidFill>
              </a:rPr>
              <a:t>Trends          Conclusions	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731" y="986902"/>
            <a:ext cx="8777879" cy="7771097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964531" y="4112201"/>
            <a:ext cx="5356019" cy="9931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Method </a:t>
            </a:r>
            <a:r>
              <a:rPr lang="fr-BE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described</a:t>
            </a:r>
            <a:r>
              <a:rPr lang="fr-B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 </a:t>
            </a:r>
            <a:r>
              <a:rPr lang="fr-BE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details</a:t>
            </a:r>
            <a:r>
              <a:rPr lang="fr-B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in: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BE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Whitburn et al. (2020) </a:t>
            </a:r>
            <a:r>
              <a:rPr lang="fr-B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– </a:t>
            </a:r>
            <a:r>
              <a:rPr lang="fr-BE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JCLI</a:t>
            </a:r>
          </a:p>
        </p:txBody>
      </p:sp>
    </p:spTree>
    <p:extLst>
      <p:ext uri="{BB962C8B-B14F-4D97-AF65-F5344CB8AC3E}">
        <p14:creationId xmlns:p14="http://schemas.microsoft.com/office/powerpoint/2010/main" val="1905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70878" y="3183855"/>
            <a:ext cx="5801518" cy="4207545"/>
          </a:xfrm>
        </p:spPr>
        <p:txBody>
          <a:bodyPr>
            <a:normAutofit/>
          </a:bodyPr>
          <a:lstStyle/>
          <a:p>
            <a:r>
              <a:rPr lang="fr-FR" sz="2400" dirty="0" err="1"/>
              <a:t>From</a:t>
            </a:r>
            <a:r>
              <a:rPr lang="fr-FR" sz="2400" dirty="0"/>
              <a:t> the </a:t>
            </a:r>
            <a:r>
              <a:rPr lang="fr-FR" sz="2400" dirty="0" err="1"/>
              <a:t>daily</a:t>
            </a:r>
            <a:r>
              <a:rPr lang="fr-FR" sz="2400" dirty="0"/>
              <a:t> </a:t>
            </a:r>
            <a:r>
              <a:rPr lang="fr-FR" sz="2400" dirty="0" err="1"/>
              <a:t>mean</a:t>
            </a:r>
            <a:r>
              <a:rPr lang="fr-FR" sz="2400" dirty="0"/>
              <a:t> OLR </a:t>
            </a:r>
            <a:r>
              <a:rPr lang="fr-FR" sz="2400" dirty="0">
                <a:cs typeface="Arial" panose="020B0604020202020204" pitchFamily="34" charset="0"/>
              </a:rPr>
              <a:t>(2°x2° </a:t>
            </a:r>
            <a:r>
              <a:rPr lang="fr-FR" sz="2400" dirty="0" err="1">
                <a:cs typeface="Arial" panose="020B0604020202020204" pitchFamily="34" charset="0"/>
              </a:rPr>
              <a:t>grid</a:t>
            </a:r>
            <a:r>
              <a:rPr lang="fr-FR" sz="2400" dirty="0">
                <a:cs typeface="Arial" panose="020B0604020202020204" pitchFamily="34" charset="0"/>
              </a:rPr>
              <a:t>, </a:t>
            </a:r>
            <a:r>
              <a:rPr lang="fr-FR" sz="2400" dirty="0" err="1">
                <a:cs typeface="Arial" panose="020B0604020202020204" pitchFamily="34" charset="0"/>
              </a:rPr>
              <a:t>daytime</a:t>
            </a:r>
            <a:r>
              <a:rPr lang="fr-FR" sz="2400" dirty="0">
                <a:cs typeface="Arial" panose="020B0604020202020204" pitchFamily="34" charset="0"/>
              </a:rPr>
              <a:t>)</a:t>
            </a:r>
          </a:p>
          <a:p>
            <a:r>
              <a:rPr lang="fr-FR" sz="2400" dirty="0">
                <a:cs typeface="Arial" panose="020B0604020202020204" pitchFamily="34" charset="0"/>
              </a:rPr>
              <a:t>… </a:t>
            </a:r>
            <a:r>
              <a:rPr lang="fr-FR" sz="2400" dirty="0" err="1">
                <a:cs typeface="Arial" panose="020B0604020202020204" pitchFamily="34" charset="0"/>
              </a:rPr>
              <a:t>between</a:t>
            </a:r>
            <a:r>
              <a:rPr lang="fr-FR" sz="2400" dirty="0">
                <a:cs typeface="Arial" panose="020B0604020202020204" pitchFamily="34" charset="0"/>
              </a:rPr>
              <a:t> 2008-2017 and 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… </a:t>
            </a:r>
            <a:r>
              <a:rPr lang="fr-FR" sz="2400" dirty="0" err="1">
                <a:cs typeface="Arial" panose="020B0604020202020204" pitchFamily="34" charset="0"/>
              </a:rPr>
              <a:t>averaged</a:t>
            </a:r>
            <a:r>
              <a:rPr lang="fr-FR" sz="2400" dirty="0">
                <a:cs typeface="Arial" panose="020B0604020202020204" pitchFamily="34" charset="0"/>
              </a:rPr>
              <a:t> per band of 2° of latitude 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Trend </a:t>
            </a:r>
            <a:r>
              <a:rPr lang="fr-FR" sz="2400" dirty="0" err="1">
                <a:cs typeface="Arial" panose="020B0604020202020204" pitchFamily="34" charset="0"/>
              </a:rPr>
              <a:t>expressed</a:t>
            </a:r>
            <a:r>
              <a:rPr lang="fr-FR" sz="2400" dirty="0">
                <a:cs typeface="Arial" panose="020B0604020202020204" pitchFamily="34" charset="0"/>
              </a:rPr>
              <a:t> as % per </a:t>
            </a:r>
            <a:r>
              <a:rPr lang="fr-FR" sz="2400" dirty="0" err="1">
                <a:cs typeface="Arial" panose="020B0604020202020204" pitchFamily="34" charset="0"/>
              </a:rPr>
              <a:t>year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 err="1">
                <a:cs typeface="Arial" panose="020B0604020202020204" pitchFamily="34" charset="0"/>
              </a:rPr>
              <a:t>Sea</a:t>
            </a:r>
            <a:r>
              <a:rPr lang="fr-FR" sz="2400" dirty="0">
                <a:cs typeface="Arial" panose="020B0604020202020204" pitchFamily="34" charset="0"/>
              </a:rPr>
              <a:t> </a:t>
            </a:r>
            <a:r>
              <a:rPr lang="fr-FR" sz="2400" dirty="0" err="1">
                <a:cs typeface="Arial" panose="020B0604020202020204" pitchFamily="34" charset="0"/>
              </a:rPr>
              <a:t>measurements</a:t>
            </a:r>
            <a:r>
              <a:rPr lang="fr-FR" sz="2400" dirty="0">
                <a:cs typeface="Arial" panose="020B0604020202020204" pitchFamily="34" charset="0"/>
              </a:rPr>
              <a:t> </a:t>
            </a:r>
            <a:r>
              <a:rPr lang="fr-FR" sz="2400" dirty="0" err="1">
                <a:cs typeface="Arial" panose="020B0604020202020204" pitchFamily="34" charset="0"/>
              </a:rPr>
              <a:t>only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Clear-sky observations </a:t>
            </a:r>
            <a:r>
              <a:rPr lang="fr-FR" sz="2400" dirty="0" err="1">
                <a:cs typeface="Arial" panose="020B0604020202020204" pitchFamily="34" charset="0"/>
              </a:rPr>
              <a:t>only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 err="1">
                <a:cs typeface="Arial" panose="020B0604020202020204" pitchFamily="34" charset="0"/>
              </a:rPr>
              <a:t>Between</a:t>
            </a:r>
            <a:r>
              <a:rPr lang="fr-FR" sz="2400" dirty="0">
                <a:cs typeface="Arial" panose="020B0604020202020204" pitchFamily="34" charset="0"/>
              </a:rPr>
              <a:t> 75°N and 75°S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8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2214" y="1249731"/>
            <a:ext cx="14335917" cy="1112469"/>
          </a:xfrm>
        </p:spPr>
        <p:txBody>
          <a:bodyPr>
            <a:normAutofit fontScale="90000"/>
          </a:bodyPr>
          <a:lstStyle/>
          <a:p>
            <a:r>
              <a:rPr lang="fr-FR" sz="4800" u="sng" dirty="0">
                <a:latin typeface="+mj-lt"/>
              </a:rPr>
              <a:t>Trends in OLR for all IASI </a:t>
            </a:r>
            <a:r>
              <a:rPr lang="fr-FR" sz="4800" u="sng" dirty="0" err="1">
                <a:latin typeface="+mj-lt"/>
              </a:rPr>
              <a:t>channels</a:t>
            </a:r>
            <a:r>
              <a:rPr lang="fr-FR" sz="4800" u="sng" dirty="0">
                <a:latin typeface="+mj-lt"/>
              </a:rPr>
              <a:t> </a:t>
            </a:r>
            <a:r>
              <a:rPr lang="fr-FR" sz="4800" u="sng" dirty="0" err="1">
                <a:latin typeface="+mj-lt"/>
              </a:rPr>
              <a:t>between</a:t>
            </a:r>
            <a:r>
              <a:rPr lang="fr-FR" sz="4800" u="sng" dirty="0">
                <a:latin typeface="+mj-lt"/>
              </a:rPr>
              <a:t> 645 and 2300 cm</a:t>
            </a:r>
            <a:r>
              <a:rPr lang="fr-FR" sz="4800" u="sng" baseline="30000" dirty="0">
                <a:latin typeface="+mj-lt"/>
              </a:rPr>
              <a:t>-1</a:t>
            </a:r>
            <a:r>
              <a:rPr lang="fr-FR" sz="4800" u="sng" dirty="0">
                <a:latin typeface="+mj-lt"/>
              </a:rPr>
              <a:t> (6621 in total)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32" y="2902349"/>
            <a:ext cx="11444833" cy="4565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55531" y="2743200"/>
            <a:ext cx="381000" cy="3810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1731" y="7403068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Wavenumber</a:t>
            </a:r>
            <a:r>
              <a:rPr lang="fr-FR" dirty="0"/>
              <a:t> (cm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818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948A-2A66-46BF-993A-D4221F202943}" type="datetime1">
              <a:rPr lang="fr-FR" smtClean="0"/>
              <a:t>05/12/2021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IASI LATMOS - ULB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EA935-C22D-49F9-A2CC-0D06D247411E}" type="slidenum">
              <a:rPr lang="fr-FR" smtClean="0"/>
              <a:t>9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2214" y="1249731"/>
            <a:ext cx="14335917" cy="1112469"/>
          </a:xfrm>
        </p:spPr>
        <p:txBody>
          <a:bodyPr>
            <a:normAutofit fontScale="90000"/>
          </a:bodyPr>
          <a:lstStyle/>
          <a:p>
            <a:r>
              <a:rPr lang="fr-FR" sz="4800" u="sng" dirty="0">
                <a:latin typeface="+mj-lt"/>
              </a:rPr>
              <a:t>Trends in OLR for all IASI </a:t>
            </a:r>
            <a:r>
              <a:rPr lang="fr-FR" sz="4800" u="sng" dirty="0" err="1">
                <a:latin typeface="+mj-lt"/>
              </a:rPr>
              <a:t>channels</a:t>
            </a:r>
            <a:r>
              <a:rPr lang="fr-FR" sz="4800" u="sng" dirty="0">
                <a:latin typeface="+mj-lt"/>
              </a:rPr>
              <a:t> </a:t>
            </a:r>
            <a:r>
              <a:rPr lang="fr-FR" sz="4800" u="sng" dirty="0" err="1">
                <a:latin typeface="+mj-lt"/>
              </a:rPr>
              <a:t>between</a:t>
            </a:r>
            <a:r>
              <a:rPr lang="fr-FR" sz="4800" u="sng" dirty="0">
                <a:latin typeface="+mj-lt"/>
              </a:rPr>
              <a:t> 645 and 2300 cm</a:t>
            </a:r>
            <a:r>
              <a:rPr lang="fr-FR" sz="4800" u="sng" baseline="30000" dirty="0">
                <a:latin typeface="+mj-lt"/>
              </a:rPr>
              <a:t>-1</a:t>
            </a:r>
            <a:r>
              <a:rPr lang="fr-FR" sz="4800" u="sng" dirty="0">
                <a:latin typeface="+mj-lt"/>
              </a:rPr>
              <a:t> (6621 in total)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32" y="2902349"/>
            <a:ext cx="11444833" cy="4565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55531" y="2743200"/>
            <a:ext cx="381000" cy="381000"/>
          </a:xfrm>
          <a:prstGeom prst="rect">
            <a:avLst/>
          </a:prstGeom>
          <a:solidFill>
            <a:schemeClr val="bg1"/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883171" y="7924800"/>
            <a:ext cx="13726319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indent="0" algn="ctr">
              <a:spcBef>
                <a:spcPts val="1000"/>
              </a:spcBef>
              <a:spcAft>
                <a:spcPts val="1200"/>
              </a:spcAft>
              <a:buNone/>
            </a:pPr>
            <a:r>
              <a:rPr lang="fr-BE" sz="36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BE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Reflect</a:t>
            </a:r>
            <a:r>
              <a:rPr lang="fr-BE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the changes in </a:t>
            </a:r>
            <a:r>
              <a:rPr lang="fr-BE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both</a:t>
            </a:r>
            <a:r>
              <a:rPr lang="fr-BE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BE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atmospheric</a:t>
            </a:r>
            <a:r>
              <a:rPr lang="fr-BE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composition and surface and </a:t>
            </a:r>
            <a:r>
              <a:rPr lang="fr-BE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atmospheric</a:t>
            </a:r>
            <a:r>
              <a:rPr lang="fr-BE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BE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temperatures</a:t>
            </a:r>
            <a:endParaRPr lang="fr-BE" sz="36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92214" y="152400"/>
            <a:ext cx="13421517" cy="5334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Introduction          OLR </a:t>
            </a:r>
            <a:r>
              <a:rPr lang="fr-FR" dirty="0" err="1">
                <a:solidFill>
                  <a:schemeClr val="accent1"/>
                </a:solidFill>
              </a:rPr>
              <a:t>retrieval</a:t>
            </a:r>
            <a:r>
              <a:rPr lang="fr-FR" dirty="0"/>
              <a:t>          Trends</a:t>
            </a:r>
            <a:r>
              <a:rPr lang="fr-FR" dirty="0">
                <a:solidFill>
                  <a:schemeClr val="accent1"/>
                </a:solidFill>
              </a:rPr>
              <a:t>          Conclusions	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1731" y="7403068"/>
            <a:ext cx="998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Wavenumber</a:t>
            </a:r>
            <a:r>
              <a:rPr lang="fr-FR" dirty="0"/>
              <a:t> (cm</a:t>
            </a:r>
            <a:r>
              <a:rPr lang="fr-FR" baseline="30000" dirty="0"/>
              <a:t>-1</a:t>
            </a:r>
            <a:r>
              <a:rPr lang="fr-FR" dirty="0"/>
              <a:t>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A77F5BDD-9C81-4BB9-96FB-10C2ECE14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878" y="3183855"/>
            <a:ext cx="5801518" cy="4207545"/>
          </a:xfrm>
        </p:spPr>
        <p:txBody>
          <a:bodyPr>
            <a:normAutofit/>
          </a:bodyPr>
          <a:lstStyle/>
          <a:p>
            <a:r>
              <a:rPr lang="fr-FR" sz="2400" dirty="0" err="1"/>
              <a:t>From</a:t>
            </a:r>
            <a:r>
              <a:rPr lang="fr-FR" sz="2400" dirty="0"/>
              <a:t> the </a:t>
            </a:r>
            <a:r>
              <a:rPr lang="fr-FR" sz="2400" dirty="0" err="1"/>
              <a:t>daily</a:t>
            </a:r>
            <a:r>
              <a:rPr lang="fr-FR" sz="2400" dirty="0"/>
              <a:t> </a:t>
            </a:r>
            <a:r>
              <a:rPr lang="fr-FR" sz="2400" dirty="0" err="1"/>
              <a:t>mean</a:t>
            </a:r>
            <a:r>
              <a:rPr lang="fr-FR" sz="2400" dirty="0"/>
              <a:t> OLR </a:t>
            </a:r>
            <a:r>
              <a:rPr lang="fr-FR" sz="2400" dirty="0">
                <a:cs typeface="Arial" panose="020B0604020202020204" pitchFamily="34" charset="0"/>
              </a:rPr>
              <a:t>(2°x2° </a:t>
            </a:r>
            <a:r>
              <a:rPr lang="fr-FR" sz="2400" dirty="0" err="1">
                <a:cs typeface="Arial" panose="020B0604020202020204" pitchFamily="34" charset="0"/>
              </a:rPr>
              <a:t>grid</a:t>
            </a:r>
            <a:r>
              <a:rPr lang="fr-FR" sz="2400" dirty="0">
                <a:cs typeface="Arial" panose="020B0604020202020204" pitchFamily="34" charset="0"/>
              </a:rPr>
              <a:t>, </a:t>
            </a:r>
            <a:r>
              <a:rPr lang="fr-FR" sz="2400" dirty="0" err="1">
                <a:cs typeface="Arial" panose="020B0604020202020204" pitchFamily="34" charset="0"/>
              </a:rPr>
              <a:t>daytime</a:t>
            </a:r>
            <a:r>
              <a:rPr lang="fr-FR" sz="2400" dirty="0">
                <a:cs typeface="Arial" panose="020B0604020202020204" pitchFamily="34" charset="0"/>
              </a:rPr>
              <a:t>)</a:t>
            </a:r>
          </a:p>
          <a:p>
            <a:r>
              <a:rPr lang="fr-FR" sz="2400" dirty="0">
                <a:cs typeface="Arial" panose="020B0604020202020204" pitchFamily="34" charset="0"/>
              </a:rPr>
              <a:t>… </a:t>
            </a:r>
            <a:r>
              <a:rPr lang="fr-FR" sz="2400" dirty="0" err="1">
                <a:cs typeface="Arial" panose="020B0604020202020204" pitchFamily="34" charset="0"/>
              </a:rPr>
              <a:t>between</a:t>
            </a:r>
            <a:r>
              <a:rPr lang="fr-FR" sz="2400" dirty="0">
                <a:cs typeface="Arial" panose="020B0604020202020204" pitchFamily="34" charset="0"/>
              </a:rPr>
              <a:t> 2008-2017 and 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… </a:t>
            </a:r>
            <a:r>
              <a:rPr lang="fr-FR" sz="2400" dirty="0" err="1">
                <a:cs typeface="Arial" panose="020B0604020202020204" pitchFamily="34" charset="0"/>
              </a:rPr>
              <a:t>averaged</a:t>
            </a:r>
            <a:r>
              <a:rPr lang="fr-FR" sz="2400" dirty="0">
                <a:cs typeface="Arial" panose="020B0604020202020204" pitchFamily="34" charset="0"/>
              </a:rPr>
              <a:t> per band of 2° of latitude 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Trend </a:t>
            </a:r>
            <a:r>
              <a:rPr lang="fr-FR" sz="2400" dirty="0" err="1">
                <a:cs typeface="Arial" panose="020B0604020202020204" pitchFamily="34" charset="0"/>
              </a:rPr>
              <a:t>expressed</a:t>
            </a:r>
            <a:r>
              <a:rPr lang="fr-FR" sz="2400" dirty="0">
                <a:cs typeface="Arial" panose="020B0604020202020204" pitchFamily="34" charset="0"/>
              </a:rPr>
              <a:t> as % per </a:t>
            </a:r>
            <a:r>
              <a:rPr lang="fr-FR" sz="2400" dirty="0" err="1">
                <a:cs typeface="Arial" panose="020B0604020202020204" pitchFamily="34" charset="0"/>
              </a:rPr>
              <a:t>year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 err="1">
                <a:cs typeface="Arial" panose="020B0604020202020204" pitchFamily="34" charset="0"/>
              </a:rPr>
              <a:t>Sea</a:t>
            </a:r>
            <a:r>
              <a:rPr lang="fr-FR" sz="2400" dirty="0">
                <a:cs typeface="Arial" panose="020B0604020202020204" pitchFamily="34" charset="0"/>
              </a:rPr>
              <a:t> </a:t>
            </a:r>
            <a:r>
              <a:rPr lang="fr-FR" sz="2400" dirty="0" err="1">
                <a:cs typeface="Arial" panose="020B0604020202020204" pitchFamily="34" charset="0"/>
              </a:rPr>
              <a:t>measurements</a:t>
            </a:r>
            <a:r>
              <a:rPr lang="fr-FR" sz="2400" dirty="0">
                <a:cs typeface="Arial" panose="020B0604020202020204" pitchFamily="34" charset="0"/>
              </a:rPr>
              <a:t> </a:t>
            </a:r>
            <a:r>
              <a:rPr lang="fr-FR" sz="2400" dirty="0" err="1">
                <a:cs typeface="Arial" panose="020B0604020202020204" pitchFamily="34" charset="0"/>
              </a:rPr>
              <a:t>only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Clear-sky observations </a:t>
            </a:r>
            <a:r>
              <a:rPr lang="fr-FR" sz="2400" dirty="0" err="1">
                <a:cs typeface="Arial" panose="020B0604020202020204" pitchFamily="34" charset="0"/>
              </a:rPr>
              <a:t>only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2400" dirty="0" err="1">
                <a:cs typeface="Arial" panose="020B0604020202020204" pitchFamily="34" charset="0"/>
              </a:rPr>
              <a:t>Between</a:t>
            </a:r>
            <a:r>
              <a:rPr lang="fr-FR" sz="2400" dirty="0">
                <a:cs typeface="Arial" panose="020B0604020202020204" pitchFamily="34" charset="0"/>
              </a:rPr>
              <a:t> 75°N and 75°S</a:t>
            </a:r>
          </a:p>
        </p:txBody>
      </p:sp>
    </p:spTree>
    <p:extLst>
      <p:ext uri="{BB962C8B-B14F-4D97-AF65-F5344CB8AC3E}">
        <p14:creationId xmlns:p14="http://schemas.microsoft.com/office/powerpoint/2010/main" val="1079728302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 IASI">
  <a:themeElements>
    <a:clrScheme name="LATMOS">
      <a:dk1>
        <a:srgbClr val="000000"/>
      </a:dk1>
      <a:lt1>
        <a:sysClr val="window" lastClr="FFFFFF"/>
      </a:lt1>
      <a:dk2>
        <a:srgbClr val="003761"/>
      </a:dk2>
      <a:lt2>
        <a:srgbClr val="E6ECF4"/>
      </a:lt2>
      <a:accent1>
        <a:srgbClr val="0069B4"/>
      </a:accent1>
      <a:accent2>
        <a:srgbClr val="E6332A"/>
      </a:accent2>
      <a:accent3>
        <a:srgbClr val="AAB2BF"/>
      </a:accent3>
      <a:accent4>
        <a:srgbClr val="F07E26"/>
      </a:accent4>
      <a:accent5>
        <a:srgbClr val="00528C"/>
      </a:accent5>
      <a:accent6>
        <a:srgbClr val="76B82A"/>
      </a:accent6>
      <a:hlink>
        <a:srgbClr val="0094CD"/>
      </a:hlink>
      <a:folHlink>
        <a:srgbClr val="5FC4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9050" cap="rnd">
          <a:noFill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10075</TotalTime>
  <Words>1121</Words>
  <Application>Microsoft Office PowerPoint</Application>
  <PresentationFormat>Custom</PresentationFormat>
  <Paragraphs>153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Wingdings</vt:lpstr>
      <vt:lpstr>Slides IASI</vt:lpstr>
      <vt:lpstr>Trends in spectrally resolved Outgoing Longwave Radiation from 10 years of satellite measurements</vt:lpstr>
      <vt:lpstr>Context</vt:lpstr>
      <vt:lpstr>What ? </vt:lpstr>
      <vt:lpstr>Radiance to OLR conversion</vt:lpstr>
      <vt:lpstr>Retrieval Method</vt:lpstr>
      <vt:lpstr>PowerPoint Presentation</vt:lpstr>
      <vt:lpstr>PowerPoint Presentation</vt:lpstr>
      <vt:lpstr>Trends in OLR for all IASI channels between 645 and 2300 cm-1 (6621 in total)</vt:lpstr>
      <vt:lpstr>Trends in OLR for all IASI channels between 645 and 2300 cm-1 (6621 in total)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Katchourine</dc:creator>
  <cp:lastModifiedBy>WHITBURN  Simon</cp:lastModifiedBy>
  <cp:revision>312</cp:revision>
  <dcterms:created xsi:type="dcterms:W3CDTF">2018-08-10T09:28:19Z</dcterms:created>
  <dcterms:modified xsi:type="dcterms:W3CDTF">2021-12-05T21:31:54Z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2018-08-10T00:00:00Z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2018-08-10T00:00:00Z</vt:filetime>
  </property>
</Properties>
</file>